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Montserrat"/>
      <p:regular r:id="rId35"/>
      <p:bold r:id="rId36"/>
      <p:italic r:id="rId37"/>
      <p:boldItalic r:id="rId38"/>
    </p:embeddedFont>
    <p:embeddedFont>
      <p:font typeface="Montserrat Medium"/>
      <p:regular r:id="rId39"/>
      <p:bold r:id="rId40"/>
      <p:italic r:id="rId41"/>
      <p:boldItalic r:id="rId42"/>
    </p:embeddedFont>
    <p:embeddedFont>
      <p:font typeface="Montserrat ExtraLight"/>
      <p:regular r:id="rId43"/>
      <p:bold r:id="rId44"/>
      <p:italic r:id="rId45"/>
      <p:boldItalic r:id="rId46"/>
    </p:embeddedFont>
    <p:embeddedFont>
      <p:font typeface="Montserrat ExtraBold"/>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20" Type="http://schemas.openxmlformats.org/officeDocument/2006/relationships/slide" Target="slides/slide16.xml"/><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22" Type="http://schemas.openxmlformats.org/officeDocument/2006/relationships/slide" Target="slides/slide18.xml"/><Relationship Id="rId44" Type="http://schemas.openxmlformats.org/officeDocument/2006/relationships/font" Target="fonts/MontserratExtraLight-bold.fntdata"/><Relationship Id="rId21" Type="http://schemas.openxmlformats.org/officeDocument/2006/relationships/slide" Target="slides/slide17.xml"/><Relationship Id="rId43" Type="http://schemas.openxmlformats.org/officeDocument/2006/relationships/font" Target="fonts/MontserratExtraLight-regular.fntdata"/><Relationship Id="rId24" Type="http://schemas.openxmlformats.org/officeDocument/2006/relationships/slide" Target="slides/slide20.xml"/><Relationship Id="rId46" Type="http://schemas.openxmlformats.org/officeDocument/2006/relationships/font" Target="fonts/MontserratExtraLight-boldItalic.fntdata"/><Relationship Id="rId23" Type="http://schemas.openxmlformats.org/officeDocument/2006/relationships/slide" Target="slides/slide19.xml"/><Relationship Id="rId45" Type="http://schemas.openxmlformats.org/officeDocument/2006/relationships/font" Target="fonts/MontserratExtra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MontserratExtraBold-boldItalic.fntdata"/><Relationship Id="rId25" Type="http://schemas.openxmlformats.org/officeDocument/2006/relationships/slide" Target="slides/slide21.xml"/><Relationship Id="rId47" Type="http://schemas.openxmlformats.org/officeDocument/2006/relationships/font" Target="fonts/MontserratExtraBold-bold.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Montserrat-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Montserrat-italic.fntdata"/><Relationship Id="rId14" Type="http://schemas.openxmlformats.org/officeDocument/2006/relationships/slide" Target="slides/slide10.xml"/><Relationship Id="rId36" Type="http://schemas.openxmlformats.org/officeDocument/2006/relationships/font" Target="fonts/Montserrat-bold.fntdata"/><Relationship Id="rId17" Type="http://schemas.openxmlformats.org/officeDocument/2006/relationships/slide" Target="slides/slide13.xml"/><Relationship Id="rId39" Type="http://schemas.openxmlformats.org/officeDocument/2006/relationships/font" Target="fonts/MontserratMedium-regular.fntdata"/><Relationship Id="rId16" Type="http://schemas.openxmlformats.org/officeDocument/2006/relationships/slide" Target="slides/slide12.xml"/><Relationship Id="rId38" Type="http://schemas.openxmlformats.org/officeDocument/2006/relationships/font" Target="fonts/Montserra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2a7f9007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2a7f9007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46724b14fb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46724b14fb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2bab5de7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2bab5de7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32412fe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32412fe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32412fe4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32412fe4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32412fe4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32412fe4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6724b14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6724b14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32ae817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132ae817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32ae817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32ae817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32ae8177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32ae8177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32ae8177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32ae8177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132ae8177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132ae8177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3399ffe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13399ffe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3399ffef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3399ffef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3399ffe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13399ffe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3399ffef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3399ffef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3399ffef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13399ffef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3399ffef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13399ffef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3399ffef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3399ffef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7f9262ee2f_0_26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f9262ee2f_0_26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27f06f8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27f06f8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27f06f8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27f06f8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2a7f9007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2a7f9007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2a7f9007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2a7f9007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2a7f9007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2a7f9007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www.apwg.org/" TargetMode="External"/><Relationship Id="rId4" Type="http://schemas.openxmlformats.org/officeDocument/2006/relationships/hyperlink" Target="http://www.cisa.gov/" TargetMode="External"/><Relationship Id="rId9" Type="http://schemas.openxmlformats.org/officeDocument/2006/relationships/hyperlink" Target="https://1password.com/" TargetMode="External"/><Relationship Id="rId5" Type="http://schemas.openxmlformats.org/officeDocument/2006/relationships/hyperlink" Target="http://www.ic3.gov/" TargetMode="External"/><Relationship Id="rId6" Type="http://schemas.openxmlformats.org/officeDocument/2006/relationships/hyperlink" Target="https://www.mimecast.com/" TargetMode="External"/><Relationship Id="rId7" Type="http://schemas.openxmlformats.org/officeDocument/2006/relationships/hyperlink" Target="https://www.mcafee.com/" TargetMode="External"/><Relationship Id="rId8" Type="http://schemas.openxmlformats.org/officeDocument/2006/relationships/hyperlink" Target="https://www.avira.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hyperlink" Target="mailto:suamimonday@gmail.com" TargetMode="External"/><Relationship Id="rId4" Type="http://schemas.openxmlformats.org/officeDocument/2006/relationships/hyperlink" Target="https://www.linkedin.com/in/monday-suami-a84959255/" TargetMode="External"/><Relationship Id="rId5" Type="http://schemas.openxmlformats.org/officeDocument/2006/relationships/hyperlink" Target="https://github.com/cosmicsuam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23097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PROJECT GOLDPHISH</a:t>
            </a:r>
            <a:endParaRPr/>
          </a:p>
        </p:txBody>
      </p:sp>
      <p:sp>
        <p:nvSpPr>
          <p:cNvPr id="159" name="Google Shape;159;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Monday Suami</a:t>
            </a:r>
            <a:endParaRPr/>
          </a:p>
        </p:txBody>
      </p:sp>
      <p:sp>
        <p:nvSpPr>
          <p:cNvPr id="160" name="Google Shape;160;p36"/>
          <p:cNvSpPr txBox="1"/>
          <p:nvPr>
            <p:ph type="ctrTitle"/>
          </p:nvPr>
        </p:nvSpPr>
        <p:spPr>
          <a:xfrm>
            <a:off x="1830900" y="2954400"/>
            <a:ext cx="54822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i="1" lang="en" sz="2200">
                <a:latin typeface="Montserrat ExtraLight"/>
                <a:ea typeface="Montserrat ExtraLight"/>
                <a:cs typeface="Montserrat ExtraLight"/>
                <a:sym typeface="Montserrat ExtraLight"/>
              </a:rPr>
              <a:t>Phishing Awareness and Education</a:t>
            </a:r>
            <a:r>
              <a:rPr b="0" lang="en" sz="2200">
                <a:latin typeface="Montserrat ExtraLight"/>
                <a:ea typeface="Montserrat ExtraLight"/>
                <a:cs typeface="Montserrat ExtraLight"/>
                <a:sym typeface="Montserrat ExtraLight"/>
              </a:rPr>
              <a:t> </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9247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5"/>
          <p:cNvSpPr txBox="1"/>
          <p:nvPr>
            <p:ph type="title"/>
          </p:nvPr>
        </p:nvSpPr>
        <p:spPr>
          <a:xfrm>
            <a:off x="938500" y="445025"/>
            <a:ext cx="4629300" cy="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Phishing Attacks</a:t>
            </a:r>
            <a:endParaRPr/>
          </a:p>
        </p:txBody>
      </p:sp>
      <p:sp>
        <p:nvSpPr>
          <p:cNvPr id="224" name="Google Shape;224;p45"/>
          <p:cNvSpPr txBox="1"/>
          <p:nvPr>
            <p:ph idx="1" type="body"/>
          </p:nvPr>
        </p:nvSpPr>
        <p:spPr>
          <a:xfrm>
            <a:off x="670150" y="1233075"/>
            <a:ext cx="3186900" cy="33621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en"/>
              <a:t>Smishing (SMS Phishing): </a:t>
            </a:r>
            <a:r>
              <a:rPr lang="en"/>
              <a:t>Smishing uses text messages to lure victims. Attackers often send messages that appear to be from banks, delivery services, or other trusted organizations, encouraging recipients to click on a link or call a phone number.</a:t>
            </a:r>
            <a:endParaRPr/>
          </a:p>
        </p:txBody>
      </p:sp>
      <p:sp>
        <p:nvSpPr>
          <p:cNvPr id="225" name="Google Shape;225;p45"/>
          <p:cNvSpPr txBox="1"/>
          <p:nvPr>
            <p:ph idx="1" type="body"/>
          </p:nvPr>
        </p:nvSpPr>
        <p:spPr>
          <a:xfrm>
            <a:off x="4853375" y="1233075"/>
            <a:ext cx="3186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Vishing (Voice Phishing): </a:t>
            </a:r>
            <a:r>
              <a:rPr lang="en"/>
              <a:t>In vishing, attackers use phone calls to pose as legitimate entities, such as banks, tax authorities, or tech support. They may request personal details, credit card information, or remote access to the victim’s computer.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6"/>
          <p:cNvSpPr txBox="1"/>
          <p:nvPr>
            <p:ph type="title"/>
          </p:nvPr>
        </p:nvSpPr>
        <p:spPr>
          <a:xfrm>
            <a:off x="938500" y="445025"/>
            <a:ext cx="7734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Phishing works: Anatomy of a Phishing Attack</a:t>
            </a:r>
            <a:endParaRPr/>
          </a:p>
        </p:txBody>
      </p:sp>
      <p:sp>
        <p:nvSpPr>
          <p:cNvPr id="231" name="Google Shape;231;p46"/>
          <p:cNvSpPr txBox="1"/>
          <p:nvPr>
            <p:ph idx="1" type="body"/>
          </p:nvPr>
        </p:nvSpPr>
        <p:spPr>
          <a:xfrm>
            <a:off x="4670500" y="1386425"/>
            <a:ext cx="4101900" cy="321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The Bait (The Setup): </a:t>
            </a:r>
            <a:r>
              <a:rPr lang="en"/>
              <a:t>At this stage, the phishers craft a </a:t>
            </a:r>
            <a:r>
              <a:rPr lang="en"/>
              <a:t>convincing message, mimicking a trusted entity in order to guarantee target interaction. </a:t>
            </a:r>
            <a:endParaRPr/>
          </a:p>
          <a:p>
            <a:pPr indent="0" lvl="0" marL="457200" rtl="0" algn="l">
              <a:spcBef>
                <a:spcPts val="1600"/>
              </a:spcBef>
              <a:spcAft>
                <a:spcPts val="0"/>
              </a:spcAft>
              <a:buNone/>
            </a:pPr>
            <a:r>
              <a:rPr lang="en"/>
              <a:t>These messages are usually sent as emails but it can also be sent through SMS or social media.</a:t>
            </a:r>
            <a:endParaRPr/>
          </a:p>
          <a:p>
            <a:pPr indent="0" lvl="0" marL="457200" rtl="0" algn="l">
              <a:spcBef>
                <a:spcPts val="1600"/>
              </a:spcBef>
              <a:spcAft>
                <a:spcPts val="1600"/>
              </a:spcAft>
              <a:buNone/>
            </a:pPr>
            <a:r>
              <a:rPr lang="en"/>
              <a:t>The messages are designed to play on human emotions like fear, curiosity, or urgency, with subjects like </a:t>
            </a:r>
            <a:r>
              <a:rPr lang="en">
                <a:solidFill>
                  <a:schemeClr val="lt2"/>
                </a:solidFill>
              </a:rPr>
              <a:t>“Immediate action required!”</a:t>
            </a:r>
            <a:r>
              <a:rPr lang="en"/>
              <a:t>, </a:t>
            </a:r>
            <a:r>
              <a:rPr lang="en">
                <a:solidFill>
                  <a:schemeClr val="lt2"/>
                </a:solidFill>
              </a:rPr>
              <a:t>“Your account will be deactivated unless you verify your details!”</a:t>
            </a:r>
            <a:endParaRPr>
              <a:solidFill>
                <a:schemeClr val="lt2"/>
              </a:solidFill>
            </a:endParaRPr>
          </a:p>
        </p:txBody>
      </p:sp>
      <p:pic>
        <p:nvPicPr>
          <p:cNvPr id="232" name="Google Shape;232;p46"/>
          <p:cNvPicPr preferRelativeResize="0"/>
          <p:nvPr/>
        </p:nvPicPr>
        <p:blipFill>
          <a:blip r:embed="rId3">
            <a:alphaModFix/>
          </a:blip>
          <a:stretch>
            <a:fillRect/>
          </a:stretch>
        </p:blipFill>
        <p:spPr>
          <a:xfrm>
            <a:off x="938500" y="1734550"/>
            <a:ext cx="3397675" cy="2381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7"/>
          <p:cNvSpPr txBox="1"/>
          <p:nvPr>
            <p:ph type="title"/>
          </p:nvPr>
        </p:nvSpPr>
        <p:spPr>
          <a:xfrm>
            <a:off x="938500" y="445025"/>
            <a:ext cx="7734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Phishing works: Anatomy of a Phishing Attack</a:t>
            </a:r>
            <a:endParaRPr/>
          </a:p>
        </p:txBody>
      </p:sp>
      <p:sp>
        <p:nvSpPr>
          <p:cNvPr id="238" name="Google Shape;238;p47"/>
          <p:cNvSpPr txBox="1"/>
          <p:nvPr>
            <p:ph idx="1" type="body"/>
          </p:nvPr>
        </p:nvSpPr>
        <p:spPr>
          <a:xfrm>
            <a:off x="936700" y="1386425"/>
            <a:ext cx="4101900" cy="321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The Hook (Luring the Victim):  </a:t>
            </a:r>
            <a:r>
              <a:rPr lang="en"/>
              <a:t>The message typically contains a link or attachment that directs the user to a malicious website or downloads harmful software.</a:t>
            </a:r>
            <a:endParaRPr/>
          </a:p>
          <a:p>
            <a:pPr indent="0" lvl="0" marL="457200" rtl="0" algn="l">
              <a:spcBef>
                <a:spcPts val="1600"/>
              </a:spcBef>
              <a:spcAft>
                <a:spcPts val="0"/>
              </a:spcAft>
              <a:buNone/>
            </a:pPr>
            <a:r>
              <a:rPr lang="en"/>
              <a:t>Attackers often use shortened URLs or domains that look similar to legitimate sites to disguise their true intentions. </a:t>
            </a:r>
            <a:endParaRPr/>
          </a:p>
          <a:p>
            <a:pPr indent="0" lvl="0" marL="457200" rtl="0" algn="l">
              <a:spcBef>
                <a:spcPts val="1600"/>
              </a:spcBef>
              <a:spcAft>
                <a:spcPts val="1600"/>
              </a:spcAft>
              <a:buNone/>
            </a:pPr>
            <a:r>
              <a:rPr lang="en"/>
              <a:t>Hooks may look like: “</a:t>
            </a:r>
            <a:r>
              <a:rPr lang="en">
                <a:solidFill>
                  <a:schemeClr val="lt2"/>
                </a:solidFill>
              </a:rPr>
              <a:t>Click here to update your payment information</a:t>
            </a:r>
            <a:r>
              <a:rPr lang="en"/>
              <a:t>”, “</a:t>
            </a:r>
            <a:r>
              <a:rPr lang="en">
                <a:solidFill>
                  <a:schemeClr val="lt2"/>
                </a:solidFill>
              </a:rPr>
              <a:t>Download this </a:t>
            </a:r>
            <a:r>
              <a:rPr lang="en">
                <a:solidFill>
                  <a:schemeClr val="lt2"/>
                </a:solidFill>
              </a:rPr>
              <a:t>document</a:t>
            </a:r>
            <a:r>
              <a:rPr lang="en">
                <a:solidFill>
                  <a:schemeClr val="lt2"/>
                </a:solidFill>
              </a:rPr>
              <a:t> to verify your account</a:t>
            </a:r>
            <a:r>
              <a:rPr lang="en"/>
              <a:t>”</a:t>
            </a:r>
            <a:endParaRPr/>
          </a:p>
        </p:txBody>
      </p:sp>
      <p:pic>
        <p:nvPicPr>
          <p:cNvPr id="239" name="Google Shape;239;p47"/>
          <p:cNvPicPr preferRelativeResize="0"/>
          <p:nvPr/>
        </p:nvPicPr>
        <p:blipFill rotWithShape="1">
          <a:blip r:embed="rId3">
            <a:alphaModFix/>
          </a:blip>
          <a:srcRect b="0" l="21188" r="7469" t="0"/>
          <a:stretch/>
        </p:blipFill>
        <p:spPr>
          <a:xfrm>
            <a:off x="5358100" y="1734550"/>
            <a:ext cx="3397674" cy="238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8"/>
          <p:cNvSpPr txBox="1"/>
          <p:nvPr>
            <p:ph type="title"/>
          </p:nvPr>
        </p:nvSpPr>
        <p:spPr>
          <a:xfrm>
            <a:off x="938500" y="445025"/>
            <a:ext cx="7734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Phishing works: Anatomy of a Phishing Attack</a:t>
            </a:r>
            <a:endParaRPr/>
          </a:p>
        </p:txBody>
      </p:sp>
      <p:sp>
        <p:nvSpPr>
          <p:cNvPr id="245" name="Google Shape;245;p48"/>
          <p:cNvSpPr txBox="1"/>
          <p:nvPr>
            <p:ph idx="1" type="body"/>
          </p:nvPr>
        </p:nvSpPr>
        <p:spPr>
          <a:xfrm>
            <a:off x="936700" y="1386425"/>
            <a:ext cx="4101900" cy="3429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The Catch (Executing the Attack): </a:t>
            </a:r>
            <a:r>
              <a:rPr lang="en"/>
              <a:t>This is the stage where the user interacts with the content, either by </a:t>
            </a:r>
            <a:r>
              <a:rPr lang="en">
                <a:solidFill>
                  <a:schemeClr val="lt2"/>
                </a:solidFill>
              </a:rPr>
              <a:t>clicking the link or opening the attachment.</a:t>
            </a:r>
            <a:endParaRPr>
              <a:solidFill>
                <a:schemeClr val="lt2"/>
              </a:solidFill>
            </a:endParaRPr>
          </a:p>
          <a:p>
            <a:pPr indent="0" lvl="0" marL="457200" rtl="0" algn="l">
              <a:spcBef>
                <a:spcPts val="1600"/>
              </a:spcBef>
              <a:spcAft>
                <a:spcPts val="0"/>
              </a:spcAft>
              <a:buNone/>
            </a:pPr>
            <a:r>
              <a:rPr lang="en"/>
              <a:t>What follows next is usually one of two things: Either the user is directed to a fake website prompting them to enter sensitive information such as Usernames, Passwords or Card Details.</a:t>
            </a:r>
            <a:endParaRPr/>
          </a:p>
          <a:p>
            <a:pPr indent="0" lvl="0" marL="457200" rtl="0" algn="l">
              <a:spcBef>
                <a:spcPts val="1600"/>
              </a:spcBef>
              <a:spcAft>
                <a:spcPts val="0"/>
              </a:spcAft>
              <a:buNone/>
            </a:pPr>
            <a:r>
              <a:rPr lang="en"/>
              <a:t>Or the user </a:t>
            </a:r>
            <a:r>
              <a:rPr lang="en"/>
              <a:t>interaction</a:t>
            </a:r>
            <a:r>
              <a:rPr lang="en"/>
              <a:t> prompts an automatic malware to be installed on the device, allowing attackers to take control of the system.</a:t>
            </a:r>
            <a:endParaRPr/>
          </a:p>
          <a:p>
            <a:pPr indent="0" lvl="0" marL="457200" rtl="0" algn="l">
              <a:spcBef>
                <a:spcPts val="1600"/>
              </a:spcBef>
              <a:spcAft>
                <a:spcPts val="1600"/>
              </a:spcAft>
              <a:buNone/>
            </a:pPr>
            <a:r>
              <a:t/>
            </a:r>
            <a:endParaRPr/>
          </a:p>
        </p:txBody>
      </p:sp>
      <p:sp>
        <p:nvSpPr>
          <p:cNvPr id="246" name="Google Shape;246;p48"/>
          <p:cNvSpPr txBox="1"/>
          <p:nvPr>
            <p:ph idx="1" type="body"/>
          </p:nvPr>
        </p:nvSpPr>
        <p:spPr>
          <a:xfrm>
            <a:off x="4670500" y="1386425"/>
            <a:ext cx="4101900" cy="321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The Steal (Exploiting the Data): </a:t>
            </a:r>
            <a:r>
              <a:rPr lang="en"/>
              <a:t>At this stage, attackers may use the obtained information for financial gain or unauthorized access to other systems leading to data breaches.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9"/>
          <p:cNvSpPr txBox="1"/>
          <p:nvPr>
            <p:ph type="title"/>
          </p:nvPr>
        </p:nvSpPr>
        <p:spPr>
          <a:xfrm>
            <a:off x="3538497" y="25393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Domain Tricks:</a:t>
            </a:r>
            <a:endParaRPr/>
          </a:p>
        </p:txBody>
      </p:sp>
      <p:sp>
        <p:nvSpPr>
          <p:cNvPr id="252" name="Google Shape;252;p49"/>
          <p:cNvSpPr txBox="1"/>
          <p:nvPr>
            <p:ph idx="1" type="subTitle"/>
          </p:nvPr>
        </p:nvSpPr>
        <p:spPr>
          <a:xfrm>
            <a:off x="3538500" y="3224275"/>
            <a:ext cx="2067000" cy="16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t>hishers use domains like .co instead of .com or add words to make the site look official.</a:t>
            </a:r>
            <a:endParaRPr/>
          </a:p>
        </p:txBody>
      </p:sp>
      <p:sp>
        <p:nvSpPr>
          <p:cNvPr id="253" name="Google Shape;253;p49"/>
          <p:cNvSpPr txBox="1"/>
          <p:nvPr>
            <p:ph idx="2" type="title"/>
          </p:nvPr>
        </p:nvSpPr>
        <p:spPr>
          <a:xfrm>
            <a:off x="6028550" y="2539375"/>
            <a:ext cx="2187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 Copying:</a:t>
            </a:r>
            <a:endParaRPr/>
          </a:p>
        </p:txBody>
      </p:sp>
      <p:sp>
        <p:nvSpPr>
          <p:cNvPr id="254" name="Google Shape;254;p49"/>
          <p:cNvSpPr txBox="1"/>
          <p:nvPr>
            <p:ph idx="3" type="subTitle"/>
          </p:nvPr>
        </p:nvSpPr>
        <p:spPr>
          <a:xfrm>
            <a:off x="6028550" y="3224275"/>
            <a:ext cx="2067000" cy="16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They replicate the design, layout, and even images from the original site to make it look as convincing as possible.</a:t>
            </a:r>
            <a:endParaRPr/>
          </a:p>
        </p:txBody>
      </p:sp>
      <p:sp>
        <p:nvSpPr>
          <p:cNvPr id="255" name="Google Shape;255;p4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a:t>
            </a:r>
            <a:r>
              <a:rPr lang="en"/>
              <a:t> Techniques</a:t>
            </a:r>
            <a:endParaRPr/>
          </a:p>
        </p:txBody>
      </p:sp>
      <p:sp>
        <p:nvSpPr>
          <p:cNvPr id="256" name="Google Shape;256;p49"/>
          <p:cNvSpPr txBox="1"/>
          <p:nvPr>
            <p:ph idx="5" type="title"/>
          </p:nvPr>
        </p:nvSpPr>
        <p:spPr>
          <a:xfrm>
            <a:off x="1048447" y="25393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URL Spoofing:</a:t>
            </a:r>
            <a:endParaRPr/>
          </a:p>
        </p:txBody>
      </p:sp>
      <p:sp>
        <p:nvSpPr>
          <p:cNvPr id="257" name="Google Shape;257;p49"/>
          <p:cNvSpPr txBox="1"/>
          <p:nvPr>
            <p:ph idx="6" type="subTitle"/>
          </p:nvPr>
        </p:nvSpPr>
        <p:spPr>
          <a:xfrm>
            <a:off x="596125" y="3224275"/>
            <a:ext cx="2519400" cy="16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Attackers use URLs that look nearly identical to legitimate sites, changing just one letter or using characters that resemble each other (e.g., “rn” instead of “m”).</a:t>
            </a:r>
            <a:endParaRPr/>
          </a:p>
        </p:txBody>
      </p:sp>
      <p:sp>
        <p:nvSpPr>
          <p:cNvPr id="258" name="Google Shape;258;p49"/>
          <p:cNvSpPr txBox="1"/>
          <p:nvPr/>
        </p:nvSpPr>
        <p:spPr>
          <a:xfrm>
            <a:off x="1126425" y="1384850"/>
            <a:ext cx="6969000" cy="9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lt2"/>
                </a:solidFill>
                <a:latin typeface="Montserrat"/>
                <a:ea typeface="Montserrat"/>
                <a:cs typeface="Montserrat"/>
                <a:sym typeface="Montserrat"/>
              </a:rPr>
              <a:t>Fake Websites</a:t>
            </a:r>
            <a:endParaRPr b="1" sz="2100">
              <a:solidFill>
                <a:schemeClr val="lt2"/>
              </a:solidFill>
              <a:latin typeface="Montserrat"/>
              <a:ea typeface="Montserrat"/>
              <a:cs typeface="Montserrat"/>
              <a:sym typeface="Montserrat"/>
            </a:endParaRPr>
          </a:p>
          <a:p>
            <a:pPr indent="0" lvl="0" marL="0" rtl="0" algn="ctr">
              <a:spcBef>
                <a:spcPts val="0"/>
              </a:spcBef>
              <a:spcAft>
                <a:spcPts val="0"/>
              </a:spcAft>
              <a:buNone/>
            </a:pPr>
            <a:r>
              <a:rPr lang="en">
                <a:solidFill>
                  <a:schemeClr val="lt2"/>
                </a:solidFill>
                <a:latin typeface="Montserrat"/>
                <a:ea typeface="Montserrat"/>
                <a:cs typeface="Montserrat"/>
                <a:sym typeface="Montserrat"/>
              </a:rPr>
              <a:t>Attackers create </a:t>
            </a:r>
            <a:r>
              <a:rPr lang="en">
                <a:solidFill>
                  <a:schemeClr val="lt2"/>
                </a:solidFill>
                <a:latin typeface="Montserrat"/>
                <a:ea typeface="Montserrat"/>
                <a:cs typeface="Montserrat"/>
                <a:sym typeface="Montserrat"/>
              </a:rPr>
              <a:t>websites</a:t>
            </a:r>
            <a:r>
              <a:rPr lang="en">
                <a:solidFill>
                  <a:schemeClr val="lt2"/>
                </a:solidFill>
                <a:latin typeface="Montserrat"/>
                <a:ea typeface="Montserrat"/>
                <a:cs typeface="Montserrat"/>
                <a:sym typeface="Montserrat"/>
              </a:rPr>
              <a:t> that  closely resemble legitimate sites, such as banking portals, online stores, or social media platforms. The goal is to trick users into entering sensitive information.</a:t>
            </a:r>
            <a:endParaRPr>
              <a:solidFill>
                <a:schemeClr val="lt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0"/>
          <p:cNvSpPr txBox="1"/>
          <p:nvPr>
            <p:ph idx="4" type="title"/>
          </p:nvPr>
        </p:nvSpPr>
        <p:spPr>
          <a:xfrm>
            <a:off x="977975" y="4840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Techniques</a:t>
            </a:r>
            <a:endParaRPr/>
          </a:p>
        </p:txBody>
      </p:sp>
      <p:pic>
        <p:nvPicPr>
          <p:cNvPr id="264" name="Google Shape;264;p50"/>
          <p:cNvPicPr preferRelativeResize="0"/>
          <p:nvPr/>
        </p:nvPicPr>
        <p:blipFill>
          <a:blip r:embed="rId3">
            <a:alphaModFix/>
          </a:blip>
          <a:stretch>
            <a:fillRect/>
          </a:stretch>
        </p:blipFill>
        <p:spPr>
          <a:xfrm>
            <a:off x="1299975" y="1425450"/>
            <a:ext cx="6601176" cy="3434674"/>
          </a:xfrm>
          <a:prstGeom prst="rect">
            <a:avLst/>
          </a:prstGeom>
          <a:noFill/>
          <a:ln>
            <a:noFill/>
          </a:ln>
        </p:spPr>
      </p:pic>
      <p:sp>
        <p:nvSpPr>
          <p:cNvPr id="265" name="Google Shape;265;p50"/>
          <p:cNvSpPr txBox="1"/>
          <p:nvPr/>
        </p:nvSpPr>
        <p:spPr>
          <a:xfrm>
            <a:off x="3332525" y="958650"/>
            <a:ext cx="2986200" cy="3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Montserrat"/>
                <a:ea typeface="Montserrat"/>
                <a:cs typeface="Montserrat"/>
                <a:sym typeface="Montserrat"/>
              </a:rPr>
              <a:t>Original</a:t>
            </a:r>
            <a:r>
              <a:rPr b="1" lang="en" sz="2100">
                <a:solidFill>
                  <a:schemeClr val="lt1"/>
                </a:solidFill>
                <a:latin typeface="Montserrat"/>
                <a:ea typeface="Montserrat"/>
                <a:cs typeface="Montserrat"/>
                <a:sym typeface="Montserrat"/>
              </a:rPr>
              <a:t> Website</a:t>
            </a:r>
            <a:endParaRPr b="1" sz="2100">
              <a:solidFill>
                <a:schemeClr val="lt1"/>
              </a:solidFill>
              <a:latin typeface="Montserrat"/>
              <a:ea typeface="Montserrat"/>
              <a:cs typeface="Montserrat"/>
              <a:sym typeface="Montserrat"/>
            </a:endParaRPr>
          </a:p>
        </p:txBody>
      </p:sp>
      <p:cxnSp>
        <p:nvCxnSpPr>
          <p:cNvPr id="266" name="Google Shape;266;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Techniques</a:t>
            </a:r>
            <a:endParaRPr/>
          </a:p>
        </p:txBody>
      </p:sp>
      <p:pic>
        <p:nvPicPr>
          <p:cNvPr id="272" name="Google Shape;272;p51"/>
          <p:cNvPicPr preferRelativeResize="0"/>
          <p:nvPr/>
        </p:nvPicPr>
        <p:blipFill rotWithShape="1">
          <a:blip r:embed="rId3">
            <a:alphaModFix/>
          </a:blip>
          <a:srcRect b="0" l="0" r="0" t="5580"/>
          <a:stretch/>
        </p:blipFill>
        <p:spPr>
          <a:xfrm>
            <a:off x="1412625" y="1474075"/>
            <a:ext cx="6719725" cy="3376901"/>
          </a:xfrm>
          <a:prstGeom prst="rect">
            <a:avLst/>
          </a:prstGeom>
          <a:noFill/>
          <a:ln>
            <a:noFill/>
          </a:ln>
        </p:spPr>
      </p:pic>
      <p:pic>
        <p:nvPicPr>
          <p:cNvPr id="273" name="Google Shape;273;p51"/>
          <p:cNvPicPr preferRelativeResize="0"/>
          <p:nvPr/>
        </p:nvPicPr>
        <p:blipFill rotWithShape="1">
          <a:blip r:embed="rId4">
            <a:alphaModFix/>
          </a:blip>
          <a:srcRect b="83003" l="0" r="0" t="10309"/>
          <a:stretch/>
        </p:blipFill>
        <p:spPr>
          <a:xfrm>
            <a:off x="1412625" y="1648250"/>
            <a:ext cx="6719725" cy="252756"/>
          </a:xfrm>
          <a:prstGeom prst="rect">
            <a:avLst/>
          </a:prstGeom>
          <a:noFill/>
          <a:ln>
            <a:noFill/>
          </a:ln>
        </p:spPr>
      </p:pic>
      <p:sp>
        <p:nvSpPr>
          <p:cNvPr id="274" name="Google Shape;274;p51"/>
          <p:cNvSpPr/>
          <p:nvPr/>
        </p:nvSpPr>
        <p:spPr>
          <a:xfrm>
            <a:off x="2677050" y="1736175"/>
            <a:ext cx="203100" cy="95400"/>
          </a:xfrm>
          <a:prstGeom prst="rect">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75" name="Google Shape;275;p51"/>
          <p:cNvSpPr txBox="1"/>
          <p:nvPr/>
        </p:nvSpPr>
        <p:spPr>
          <a:xfrm>
            <a:off x="3332525" y="958650"/>
            <a:ext cx="2986200" cy="3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Montserrat"/>
                <a:ea typeface="Montserrat"/>
                <a:cs typeface="Montserrat"/>
                <a:sym typeface="Montserrat"/>
              </a:rPr>
              <a:t>Phishing Website</a:t>
            </a:r>
            <a:endParaRPr b="1" sz="2100">
              <a:solidFill>
                <a:schemeClr val="lt1"/>
              </a:solidFill>
              <a:latin typeface="Montserrat"/>
              <a:ea typeface="Montserrat"/>
              <a:cs typeface="Montserrat"/>
              <a:sym typeface="Montserrat"/>
            </a:endParaRPr>
          </a:p>
        </p:txBody>
      </p:sp>
      <p:cxnSp>
        <p:nvCxnSpPr>
          <p:cNvPr id="276" name="Google Shape;276;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77" name="Google Shape;277;p51"/>
          <p:cNvCxnSpPr/>
          <p:nvPr/>
        </p:nvCxnSpPr>
        <p:spPr>
          <a:xfrm>
            <a:off x="2311400" y="1834450"/>
            <a:ext cx="0" cy="533400"/>
          </a:xfrm>
          <a:prstGeom prst="straightConnector1">
            <a:avLst/>
          </a:prstGeom>
          <a:noFill/>
          <a:ln cap="flat" cmpd="sng" w="28575">
            <a:solidFill>
              <a:srgbClr val="FF0000"/>
            </a:solidFill>
            <a:prstDash val="solid"/>
            <a:round/>
            <a:headEnd len="med" w="med" type="none"/>
            <a:tailEnd len="med" w="med" type="triangle"/>
          </a:ln>
        </p:spPr>
      </p:cxnSp>
      <p:cxnSp>
        <p:nvCxnSpPr>
          <p:cNvPr id="278" name="Google Shape;278;p51"/>
          <p:cNvCxnSpPr/>
          <p:nvPr/>
        </p:nvCxnSpPr>
        <p:spPr>
          <a:xfrm flipH="1">
            <a:off x="2641650" y="1824800"/>
            <a:ext cx="4200" cy="1038300"/>
          </a:xfrm>
          <a:prstGeom prst="straightConnector1">
            <a:avLst/>
          </a:prstGeom>
          <a:noFill/>
          <a:ln cap="flat" cmpd="sng" w="28575">
            <a:solidFill>
              <a:srgbClr val="FF0000"/>
            </a:solidFill>
            <a:prstDash val="solid"/>
            <a:round/>
            <a:headEnd len="med" w="med" type="none"/>
            <a:tailEnd len="med" w="med" type="triangle"/>
          </a:ln>
        </p:spPr>
      </p:cxnSp>
      <p:sp>
        <p:nvSpPr>
          <p:cNvPr id="279" name="Google Shape;279;p51"/>
          <p:cNvSpPr txBox="1"/>
          <p:nvPr/>
        </p:nvSpPr>
        <p:spPr>
          <a:xfrm>
            <a:off x="1772350" y="2287425"/>
            <a:ext cx="979200" cy="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Montserrat"/>
                <a:ea typeface="Montserrat"/>
                <a:cs typeface="Montserrat"/>
                <a:sym typeface="Montserrat"/>
              </a:rPr>
              <a:t>Url spoofing</a:t>
            </a:r>
            <a:endParaRPr sz="600">
              <a:solidFill>
                <a:srgbClr val="FF0000"/>
              </a:solidFill>
              <a:latin typeface="Montserrat"/>
              <a:ea typeface="Montserrat"/>
              <a:cs typeface="Montserrat"/>
              <a:sym typeface="Montserrat"/>
            </a:endParaRPr>
          </a:p>
        </p:txBody>
      </p:sp>
      <p:sp>
        <p:nvSpPr>
          <p:cNvPr id="280" name="Google Shape;280;p51"/>
          <p:cNvSpPr txBox="1"/>
          <p:nvPr/>
        </p:nvSpPr>
        <p:spPr>
          <a:xfrm>
            <a:off x="2153350" y="2820825"/>
            <a:ext cx="1339200" cy="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Montserrat"/>
                <a:ea typeface="Montserrat"/>
                <a:cs typeface="Montserrat"/>
                <a:sym typeface="Montserrat"/>
              </a:rPr>
              <a:t>Domain tricks</a:t>
            </a:r>
            <a:endParaRPr sz="600">
              <a:solidFill>
                <a:srgbClr val="FF0000"/>
              </a:solidFill>
              <a:latin typeface="Montserrat"/>
              <a:ea typeface="Montserrat"/>
              <a:cs typeface="Montserrat"/>
              <a:sym typeface="Montserrat"/>
            </a:endParaRPr>
          </a:p>
        </p:txBody>
      </p:sp>
      <p:sp>
        <p:nvSpPr>
          <p:cNvPr id="281" name="Google Shape;281;p51"/>
          <p:cNvSpPr/>
          <p:nvPr/>
        </p:nvSpPr>
        <p:spPr>
          <a:xfrm>
            <a:off x="4615450" y="2359525"/>
            <a:ext cx="1834800" cy="2005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82" name="Google Shape;282;p51"/>
          <p:cNvSpPr txBox="1"/>
          <p:nvPr/>
        </p:nvSpPr>
        <p:spPr>
          <a:xfrm>
            <a:off x="6572950" y="3125625"/>
            <a:ext cx="1339200" cy="1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Montserrat"/>
                <a:ea typeface="Montserrat"/>
                <a:cs typeface="Montserrat"/>
                <a:sym typeface="Montserrat"/>
              </a:rPr>
              <a:t>Design copying</a:t>
            </a:r>
            <a:endParaRPr sz="600">
              <a:solidFill>
                <a:srgbClr val="FF00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2"/>
          <p:cNvSpPr txBox="1"/>
          <p:nvPr>
            <p:ph type="title"/>
          </p:nvPr>
        </p:nvSpPr>
        <p:spPr>
          <a:xfrm>
            <a:off x="3538497" y="25393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Keyloggers:</a:t>
            </a:r>
            <a:endParaRPr/>
          </a:p>
        </p:txBody>
      </p:sp>
      <p:sp>
        <p:nvSpPr>
          <p:cNvPr id="288" name="Google Shape;288;p52"/>
          <p:cNvSpPr txBox="1"/>
          <p:nvPr>
            <p:ph idx="1" type="subTitle"/>
          </p:nvPr>
        </p:nvSpPr>
        <p:spPr>
          <a:xfrm>
            <a:off x="3538500" y="3224275"/>
            <a:ext cx="2067000" cy="16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Track and record every keystroke made by the user, capturing sensitive information like passwords and credit card numbers.</a:t>
            </a:r>
            <a:endParaRPr/>
          </a:p>
        </p:txBody>
      </p:sp>
      <p:sp>
        <p:nvSpPr>
          <p:cNvPr id="289" name="Google Shape;289;p52"/>
          <p:cNvSpPr txBox="1"/>
          <p:nvPr>
            <p:ph idx="2" type="title"/>
          </p:nvPr>
        </p:nvSpPr>
        <p:spPr>
          <a:xfrm>
            <a:off x="6028550" y="2539375"/>
            <a:ext cx="21876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Spyware:</a:t>
            </a:r>
            <a:endParaRPr/>
          </a:p>
        </p:txBody>
      </p:sp>
      <p:sp>
        <p:nvSpPr>
          <p:cNvPr id="290" name="Google Shape;290;p52"/>
          <p:cNvSpPr txBox="1"/>
          <p:nvPr>
            <p:ph idx="3" type="subTitle"/>
          </p:nvPr>
        </p:nvSpPr>
        <p:spPr>
          <a:xfrm>
            <a:off x="6028550" y="3224275"/>
            <a:ext cx="2067000" cy="16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Gathers information from the device and sends it to the attacker.</a:t>
            </a:r>
            <a:endParaRPr/>
          </a:p>
        </p:txBody>
      </p:sp>
      <p:sp>
        <p:nvSpPr>
          <p:cNvPr id="291" name="Google Shape;291;p5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Techniques</a:t>
            </a:r>
            <a:endParaRPr/>
          </a:p>
        </p:txBody>
      </p:sp>
      <p:sp>
        <p:nvSpPr>
          <p:cNvPr id="292" name="Google Shape;292;p52"/>
          <p:cNvSpPr txBox="1"/>
          <p:nvPr>
            <p:ph idx="5" type="title"/>
          </p:nvPr>
        </p:nvSpPr>
        <p:spPr>
          <a:xfrm>
            <a:off x="1048447" y="25393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Ransomware:</a:t>
            </a:r>
            <a:endParaRPr/>
          </a:p>
        </p:txBody>
      </p:sp>
      <p:sp>
        <p:nvSpPr>
          <p:cNvPr id="293" name="Google Shape;293;p52"/>
          <p:cNvSpPr txBox="1"/>
          <p:nvPr>
            <p:ph idx="6" type="subTitle"/>
          </p:nvPr>
        </p:nvSpPr>
        <p:spPr>
          <a:xfrm>
            <a:off x="1080325" y="3224275"/>
            <a:ext cx="2187600" cy="16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Encrypts files on the victim’s device and demands payment for their release.</a:t>
            </a:r>
            <a:endParaRPr/>
          </a:p>
        </p:txBody>
      </p:sp>
      <p:sp>
        <p:nvSpPr>
          <p:cNvPr id="294" name="Google Shape;294;p52"/>
          <p:cNvSpPr txBox="1"/>
          <p:nvPr/>
        </p:nvSpPr>
        <p:spPr>
          <a:xfrm>
            <a:off x="1126425" y="1384850"/>
            <a:ext cx="6969000" cy="9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lt2"/>
                </a:solidFill>
                <a:latin typeface="Montserrat"/>
                <a:ea typeface="Montserrat"/>
                <a:cs typeface="Montserrat"/>
                <a:sym typeface="Montserrat"/>
              </a:rPr>
              <a:t>Attachments with Malware</a:t>
            </a:r>
            <a:endParaRPr b="1" sz="2100">
              <a:solidFill>
                <a:schemeClr val="lt2"/>
              </a:solidFill>
              <a:latin typeface="Montserrat"/>
              <a:ea typeface="Montserrat"/>
              <a:cs typeface="Montserrat"/>
              <a:sym typeface="Montserrat"/>
            </a:endParaRPr>
          </a:p>
          <a:p>
            <a:pPr indent="0" lvl="0" marL="0" rtl="0" algn="ctr">
              <a:spcBef>
                <a:spcPts val="0"/>
              </a:spcBef>
              <a:spcAft>
                <a:spcPts val="0"/>
              </a:spcAft>
              <a:buNone/>
            </a:pPr>
            <a:r>
              <a:rPr lang="en">
                <a:solidFill>
                  <a:schemeClr val="lt2"/>
                </a:solidFill>
                <a:latin typeface="Montserrat"/>
                <a:ea typeface="Montserrat"/>
                <a:cs typeface="Montserrat"/>
                <a:sym typeface="Montserrat"/>
              </a:rPr>
              <a:t>Phishers often include attachments in emails or messages, claiming they contain important documents like invoices, contracts, or even rewards. These attachments, when opened, install malware on the user's device.</a:t>
            </a:r>
            <a:endParaRPr>
              <a:solidFill>
                <a:schemeClr val="lt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Techniques</a:t>
            </a:r>
            <a:endParaRPr/>
          </a:p>
        </p:txBody>
      </p:sp>
      <p:sp>
        <p:nvSpPr>
          <p:cNvPr id="300" name="Google Shape;300;p53"/>
          <p:cNvSpPr txBox="1"/>
          <p:nvPr/>
        </p:nvSpPr>
        <p:spPr>
          <a:xfrm>
            <a:off x="3332525" y="958650"/>
            <a:ext cx="2986200" cy="3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Montserrat"/>
                <a:ea typeface="Montserrat"/>
                <a:cs typeface="Montserrat"/>
                <a:sym typeface="Montserrat"/>
              </a:rPr>
              <a:t>Phishing Email</a:t>
            </a:r>
            <a:endParaRPr b="1" sz="2100">
              <a:solidFill>
                <a:schemeClr val="lt1"/>
              </a:solidFill>
              <a:latin typeface="Montserrat"/>
              <a:ea typeface="Montserrat"/>
              <a:cs typeface="Montserrat"/>
              <a:sym typeface="Montserrat"/>
            </a:endParaRPr>
          </a:p>
        </p:txBody>
      </p:sp>
      <p:cxnSp>
        <p:nvCxnSpPr>
          <p:cNvPr id="301" name="Google Shape;301;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2" name="Google Shape;302;p53"/>
          <p:cNvPicPr preferRelativeResize="0"/>
          <p:nvPr/>
        </p:nvPicPr>
        <p:blipFill>
          <a:blip r:embed="rId3">
            <a:alphaModFix/>
          </a:blip>
          <a:stretch>
            <a:fillRect/>
          </a:stretch>
        </p:blipFill>
        <p:spPr>
          <a:xfrm>
            <a:off x="2681388" y="1523125"/>
            <a:ext cx="3781227" cy="3452275"/>
          </a:xfrm>
          <a:prstGeom prst="rect">
            <a:avLst/>
          </a:prstGeom>
          <a:noFill/>
          <a:ln>
            <a:noFill/>
          </a:ln>
        </p:spPr>
      </p:pic>
      <p:cxnSp>
        <p:nvCxnSpPr>
          <p:cNvPr id="303" name="Google Shape;303;p53"/>
          <p:cNvCxnSpPr/>
          <p:nvPr/>
        </p:nvCxnSpPr>
        <p:spPr>
          <a:xfrm>
            <a:off x="4223325" y="2070325"/>
            <a:ext cx="0" cy="180300"/>
          </a:xfrm>
          <a:prstGeom prst="straightConnector1">
            <a:avLst/>
          </a:prstGeom>
          <a:noFill/>
          <a:ln cap="flat" cmpd="sng" w="9525">
            <a:solidFill>
              <a:srgbClr val="FF0000"/>
            </a:solidFill>
            <a:prstDash val="solid"/>
            <a:round/>
            <a:headEnd len="med" w="med" type="none"/>
            <a:tailEnd len="med" w="med" type="triangle"/>
          </a:ln>
        </p:spPr>
      </p:cxnSp>
      <p:cxnSp>
        <p:nvCxnSpPr>
          <p:cNvPr id="304" name="Google Shape;304;p53"/>
          <p:cNvCxnSpPr/>
          <p:nvPr/>
        </p:nvCxnSpPr>
        <p:spPr>
          <a:xfrm>
            <a:off x="3924825" y="2630775"/>
            <a:ext cx="222300" cy="900"/>
          </a:xfrm>
          <a:prstGeom prst="straightConnector1">
            <a:avLst/>
          </a:prstGeom>
          <a:noFill/>
          <a:ln cap="flat" cmpd="sng" w="9525">
            <a:solidFill>
              <a:srgbClr val="FF0000"/>
            </a:solidFill>
            <a:prstDash val="solid"/>
            <a:round/>
            <a:headEnd len="med" w="med" type="none"/>
            <a:tailEnd len="med" w="med" type="triangle"/>
          </a:ln>
        </p:spPr>
      </p:cxnSp>
      <p:sp>
        <p:nvSpPr>
          <p:cNvPr id="305" name="Google Shape;305;p53"/>
          <p:cNvSpPr txBox="1"/>
          <p:nvPr/>
        </p:nvSpPr>
        <p:spPr>
          <a:xfrm>
            <a:off x="3866125" y="2210175"/>
            <a:ext cx="710100" cy="1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Montserrat"/>
                <a:ea typeface="Montserrat"/>
                <a:cs typeface="Montserrat"/>
                <a:sym typeface="Montserrat"/>
              </a:rPr>
              <a:t>M</a:t>
            </a:r>
            <a:r>
              <a:rPr lang="en" sz="700">
                <a:solidFill>
                  <a:srgbClr val="FF0000"/>
                </a:solidFill>
                <a:latin typeface="Montserrat"/>
                <a:ea typeface="Montserrat"/>
                <a:cs typeface="Montserrat"/>
                <a:sym typeface="Montserrat"/>
              </a:rPr>
              <a:t>isspelling</a:t>
            </a:r>
            <a:endParaRPr sz="300">
              <a:solidFill>
                <a:srgbClr val="FF0000"/>
              </a:solidFill>
              <a:latin typeface="Montserrat"/>
              <a:ea typeface="Montserrat"/>
              <a:cs typeface="Montserrat"/>
              <a:sym typeface="Montserrat"/>
            </a:endParaRPr>
          </a:p>
        </p:txBody>
      </p:sp>
      <p:sp>
        <p:nvSpPr>
          <p:cNvPr id="306" name="Google Shape;306;p53"/>
          <p:cNvSpPr txBox="1"/>
          <p:nvPr/>
        </p:nvSpPr>
        <p:spPr>
          <a:xfrm>
            <a:off x="4103075" y="2478750"/>
            <a:ext cx="1239900" cy="1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Montserrat"/>
                <a:ea typeface="Montserrat"/>
                <a:cs typeface="Montserrat"/>
                <a:sym typeface="Montserrat"/>
              </a:rPr>
              <a:t>Malicious attachment</a:t>
            </a:r>
            <a:endParaRPr sz="300">
              <a:solidFill>
                <a:srgbClr val="FF0000"/>
              </a:solidFill>
              <a:latin typeface="Montserrat"/>
              <a:ea typeface="Montserrat"/>
              <a:cs typeface="Montserrat"/>
              <a:sym typeface="Montserrat"/>
            </a:endParaRPr>
          </a:p>
        </p:txBody>
      </p:sp>
      <p:cxnSp>
        <p:nvCxnSpPr>
          <p:cNvPr id="307" name="Google Shape;307;p53"/>
          <p:cNvCxnSpPr/>
          <p:nvPr/>
        </p:nvCxnSpPr>
        <p:spPr>
          <a:xfrm flipH="1">
            <a:off x="4221525" y="3746725"/>
            <a:ext cx="1800" cy="627000"/>
          </a:xfrm>
          <a:prstGeom prst="straightConnector1">
            <a:avLst/>
          </a:prstGeom>
          <a:noFill/>
          <a:ln cap="flat" cmpd="sng" w="9525">
            <a:solidFill>
              <a:srgbClr val="FF0000"/>
            </a:solidFill>
            <a:prstDash val="solid"/>
            <a:round/>
            <a:headEnd len="med" w="med" type="none"/>
            <a:tailEnd len="med" w="med" type="none"/>
          </a:ln>
        </p:spPr>
      </p:cxnSp>
      <p:cxnSp>
        <p:nvCxnSpPr>
          <p:cNvPr id="308" name="Google Shape;308;p53"/>
          <p:cNvCxnSpPr/>
          <p:nvPr/>
        </p:nvCxnSpPr>
        <p:spPr>
          <a:xfrm>
            <a:off x="4604325" y="4051525"/>
            <a:ext cx="0" cy="180300"/>
          </a:xfrm>
          <a:prstGeom prst="straightConnector1">
            <a:avLst/>
          </a:prstGeom>
          <a:noFill/>
          <a:ln cap="flat" cmpd="sng" w="9525">
            <a:solidFill>
              <a:srgbClr val="FF0000"/>
            </a:solidFill>
            <a:prstDash val="solid"/>
            <a:round/>
            <a:headEnd len="med" w="med" type="none"/>
            <a:tailEnd len="med" w="med" type="none"/>
          </a:ln>
        </p:spPr>
      </p:cxnSp>
      <p:cxnSp>
        <p:nvCxnSpPr>
          <p:cNvPr id="309" name="Google Shape;309;p53"/>
          <p:cNvCxnSpPr/>
          <p:nvPr/>
        </p:nvCxnSpPr>
        <p:spPr>
          <a:xfrm flipH="1">
            <a:off x="6278625" y="3670525"/>
            <a:ext cx="2100" cy="520800"/>
          </a:xfrm>
          <a:prstGeom prst="straightConnector1">
            <a:avLst/>
          </a:prstGeom>
          <a:noFill/>
          <a:ln cap="flat" cmpd="sng" w="9525">
            <a:solidFill>
              <a:srgbClr val="FF0000"/>
            </a:solidFill>
            <a:prstDash val="solid"/>
            <a:round/>
            <a:headEnd len="med" w="med" type="none"/>
            <a:tailEnd len="med" w="med" type="triangle"/>
          </a:ln>
        </p:spPr>
      </p:cxnSp>
      <p:cxnSp>
        <p:nvCxnSpPr>
          <p:cNvPr id="310" name="Google Shape;310;p53"/>
          <p:cNvCxnSpPr/>
          <p:nvPr/>
        </p:nvCxnSpPr>
        <p:spPr>
          <a:xfrm>
            <a:off x="3022150" y="3446425"/>
            <a:ext cx="222300" cy="900"/>
          </a:xfrm>
          <a:prstGeom prst="straightConnector1">
            <a:avLst/>
          </a:prstGeom>
          <a:noFill/>
          <a:ln cap="flat" cmpd="sng" w="9525">
            <a:solidFill>
              <a:srgbClr val="FF0000"/>
            </a:solidFill>
            <a:prstDash val="solid"/>
            <a:round/>
            <a:headEnd len="med" w="med" type="none"/>
            <a:tailEnd len="med" w="med" type="triangle"/>
          </a:ln>
        </p:spPr>
      </p:cxnSp>
      <p:cxnSp>
        <p:nvCxnSpPr>
          <p:cNvPr id="311" name="Google Shape;311;p53"/>
          <p:cNvCxnSpPr/>
          <p:nvPr/>
        </p:nvCxnSpPr>
        <p:spPr>
          <a:xfrm>
            <a:off x="4221525" y="4373725"/>
            <a:ext cx="1386300" cy="5400"/>
          </a:xfrm>
          <a:prstGeom prst="straightConnector1">
            <a:avLst/>
          </a:prstGeom>
          <a:noFill/>
          <a:ln cap="flat" cmpd="sng" w="9525">
            <a:solidFill>
              <a:srgbClr val="FF0000"/>
            </a:solidFill>
            <a:prstDash val="solid"/>
            <a:round/>
            <a:headEnd len="med" w="med" type="none"/>
            <a:tailEnd len="med" w="med" type="triangle"/>
          </a:ln>
        </p:spPr>
      </p:cxnSp>
      <p:cxnSp>
        <p:nvCxnSpPr>
          <p:cNvPr id="312" name="Google Shape;312;p53"/>
          <p:cNvCxnSpPr/>
          <p:nvPr/>
        </p:nvCxnSpPr>
        <p:spPr>
          <a:xfrm>
            <a:off x="4602525" y="4221325"/>
            <a:ext cx="1089900" cy="0"/>
          </a:xfrm>
          <a:prstGeom prst="straightConnector1">
            <a:avLst/>
          </a:prstGeom>
          <a:noFill/>
          <a:ln cap="flat" cmpd="sng" w="9525">
            <a:solidFill>
              <a:srgbClr val="FF0000"/>
            </a:solidFill>
            <a:prstDash val="solid"/>
            <a:round/>
            <a:headEnd len="med" w="med" type="none"/>
            <a:tailEnd len="med" w="med" type="triangle"/>
          </a:ln>
        </p:spPr>
      </p:cxnSp>
      <p:sp>
        <p:nvSpPr>
          <p:cNvPr id="313" name="Google Shape;313;p53"/>
          <p:cNvSpPr txBox="1"/>
          <p:nvPr/>
        </p:nvSpPr>
        <p:spPr>
          <a:xfrm>
            <a:off x="5627075" y="4078950"/>
            <a:ext cx="8355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Montserrat"/>
                <a:ea typeface="Montserrat"/>
                <a:cs typeface="Montserrat"/>
                <a:sym typeface="Montserrat"/>
              </a:rPr>
              <a:t>Continuous emphasis on downloading the attachment</a:t>
            </a:r>
            <a:endParaRPr sz="300">
              <a:solidFill>
                <a:srgbClr val="FF0000"/>
              </a:solidFill>
              <a:latin typeface="Montserrat"/>
              <a:ea typeface="Montserrat"/>
              <a:cs typeface="Montserrat"/>
              <a:sym typeface="Montserrat"/>
            </a:endParaRPr>
          </a:p>
        </p:txBody>
      </p:sp>
      <p:sp>
        <p:nvSpPr>
          <p:cNvPr id="314" name="Google Shape;314;p53"/>
          <p:cNvSpPr txBox="1"/>
          <p:nvPr/>
        </p:nvSpPr>
        <p:spPr>
          <a:xfrm>
            <a:off x="3168250" y="3291950"/>
            <a:ext cx="1239900" cy="1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Montserrat"/>
                <a:ea typeface="Montserrat"/>
                <a:cs typeface="Montserrat"/>
                <a:sym typeface="Montserrat"/>
              </a:rPr>
              <a:t>Generic greeting</a:t>
            </a:r>
            <a:endParaRPr sz="300">
              <a:solidFill>
                <a:srgbClr val="FF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4"/>
          <p:cNvSpPr txBox="1"/>
          <p:nvPr>
            <p:ph type="title"/>
          </p:nvPr>
        </p:nvSpPr>
        <p:spPr>
          <a:xfrm>
            <a:off x="3538497" y="25393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Urgency/ Fear:</a:t>
            </a:r>
            <a:endParaRPr/>
          </a:p>
        </p:txBody>
      </p:sp>
      <p:sp>
        <p:nvSpPr>
          <p:cNvPr id="320" name="Google Shape;320;p54"/>
          <p:cNvSpPr txBox="1"/>
          <p:nvPr>
            <p:ph idx="1" type="subTitle"/>
          </p:nvPr>
        </p:nvSpPr>
        <p:spPr>
          <a:xfrm>
            <a:off x="3494100" y="3224275"/>
            <a:ext cx="2433000" cy="16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a false sense of urgency to make users act quickly and skip careful checks. Also, fear of consequences, such as account suspension, to pressure victims into complying</a:t>
            </a:r>
            <a:endParaRPr/>
          </a:p>
        </p:txBody>
      </p:sp>
      <p:sp>
        <p:nvSpPr>
          <p:cNvPr id="321" name="Google Shape;321;p54"/>
          <p:cNvSpPr txBox="1"/>
          <p:nvPr>
            <p:ph idx="2" type="title"/>
          </p:nvPr>
        </p:nvSpPr>
        <p:spPr>
          <a:xfrm>
            <a:off x="5799950" y="2539375"/>
            <a:ext cx="25857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Curiosity/</a:t>
            </a:r>
            <a:r>
              <a:rPr lang="en"/>
              <a:t> </a:t>
            </a:r>
            <a:r>
              <a:rPr lang="en"/>
              <a:t>Reward</a:t>
            </a:r>
            <a:r>
              <a:rPr lang="en"/>
              <a:t>:</a:t>
            </a:r>
            <a:endParaRPr/>
          </a:p>
        </p:txBody>
      </p:sp>
      <p:sp>
        <p:nvSpPr>
          <p:cNvPr id="322" name="Google Shape;322;p54"/>
          <p:cNvSpPr txBox="1"/>
          <p:nvPr>
            <p:ph idx="3" type="subTitle"/>
          </p:nvPr>
        </p:nvSpPr>
        <p:spPr>
          <a:xfrm>
            <a:off x="6028550" y="3224275"/>
            <a:ext cx="2067000" cy="16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Offering something desirable, like a prize or bonus, to motivate users to engage with the phishing attempt.</a:t>
            </a:r>
            <a:endParaRPr/>
          </a:p>
        </p:txBody>
      </p:sp>
      <p:sp>
        <p:nvSpPr>
          <p:cNvPr id="323" name="Google Shape;323;p5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Techniques</a:t>
            </a:r>
            <a:endParaRPr/>
          </a:p>
        </p:txBody>
      </p:sp>
      <p:sp>
        <p:nvSpPr>
          <p:cNvPr id="324" name="Google Shape;324;p54"/>
          <p:cNvSpPr txBox="1"/>
          <p:nvPr>
            <p:ph idx="5" type="title"/>
          </p:nvPr>
        </p:nvSpPr>
        <p:spPr>
          <a:xfrm>
            <a:off x="1048447" y="25393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Authority:</a:t>
            </a:r>
            <a:endParaRPr/>
          </a:p>
        </p:txBody>
      </p:sp>
      <p:sp>
        <p:nvSpPr>
          <p:cNvPr id="325" name="Google Shape;325;p54"/>
          <p:cNvSpPr txBox="1"/>
          <p:nvPr>
            <p:ph idx="6" type="subTitle"/>
          </p:nvPr>
        </p:nvSpPr>
        <p:spPr>
          <a:xfrm>
            <a:off x="1080325" y="3224275"/>
            <a:ext cx="2187600" cy="16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Pretending to be a person of authority (e.g., a company executive or IT administrator) to make requests seem legitimate</a:t>
            </a:r>
            <a:endParaRPr/>
          </a:p>
        </p:txBody>
      </p:sp>
      <p:sp>
        <p:nvSpPr>
          <p:cNvPr id="326" name="Google Shape;326;p54"/>
          <p:cNvSpPr txBox="1"/>
          <p:nvPr/>
        </p:nvSpPr>
        <p:spPr>
          <a:xfrm>
            <a:off x="1126425" y="1384850"/>
            <a:ext cx="6969000" cy="9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lt2"/>
                </a:solidFill>
                <a:latin typeface="Montserrat"/>
                <a:ea typeface="Montserrat"/>
                <a:cs typeface="Montserrat"/>
                <a:sym typeface="Montserrat"/>
              </a:rPr>
              <a:t>Social Engineering</a:t>
            </a:r>
            <a:endParaRPr b="1" sz="2100">
              <a:solidFill>
                <a:schemeClr val="lt2"/>
              </a:solidFill>
              <a:latin typeface="Montserrat"/>
              <a:ea typeface="Montserrat"/>
              <a:cs typeface="Montserrat"/>
              <a:sym typeface="Montserrat"/>
            </a:endParaRPr>
          </a:p>
          <a:p>
            <a:pPr indent="0" lvl="0" marL="0" rtl="0" algn="ctr">
              <a:spcBef>
                <a:spcPts val="0"/>
              </a:spcBef>
              <a:spcAft>
                <a:spcPts val="0"/>
              </a:spcAft>
              <a:buNone/>
            </a:pPr>
            <a:r>
              <a:rPr lang="en">
                <a:solidFill>
                  <a:schemeClr val="lt2"/>
                </a:solidFill>
                <a:latin typeface="Montserrat"/>
                <a:ea typeface="Montserrat"/>
                <a:cs typeface="Montserrat"/>
                <a:sym typeface="Montserrat"/>
              </a:rPr>
              <a:t>Social engineering in phishing involves manipulating people into divulging confidential information or performing actions against their best interests by exploiting human psychology.</a:t>
            </a:r>
            <a:endParaRPr>
              <a:solidFill>
                <a:schemeClr val="lt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67" name="Google Shape;167;p37"/>
          <p:cNvSpPr txBox="1"/>
          <p:nvPr>
            <p:ph idx="1" type="body"/>
          </p:nvPr>
        </p:nvSpPr>
        <p:spPr>
          <a:xfrm>
            <a:off x="938500" y="1051800"/>
            <a:ext cx="7172100" cy="3039900"/>
          </a:xfrm>
          <a:prstGeom prst="rect">
            <a:avLst/>
          </a:prstGeom>
        </p:spPr>
        <p:txBody>
          <a:bodyPr anchorCtr="0" anchor="t" bIns="91425" lIns="91425" spcFirstLastPara="1" rIns="91425" wrap="square" tIns="91425">
            <a:noAutofit/>
          </a:bodyPr>
          <a:lstStyle/>
          <a:p>
            <a:pPr indent="-346075" lvl="0" marL="457200" rtl="0" algn="l">
              <a:spcBef>
                <a:spcPts val="0"/>
              </a:spcBef>
              <a:spcAft>
                <a:spcPts val="0"/>
              </a:spcAft>
              <a:buSzPts val="1850"/>
              <a:buChar char="●"/>
            </a:pPr>
            <a:r>
              <a:rPr b="1" lang="en" sz="1850"/>
              <a:t>Introduction to Phishing</a:t>
            </a:r>
            <a:endParaRPr b="1" sz="1850"/>
          </a:p>
          <a:p>
            <a:pPr indent="-346075" lvl="0" marL="457200" rtl="0" algn="l">
              <a:spcBef>
                <a:spcPts val="0"/>
              </a:spcBef>
              <a:spcAft>
                <a:spcPts val="0"/>
              </a:spcAft>
              <a:buSzPts val="1850"/>
              <a:buChar char="●"/>
            </a:pPr>
            <a:r>
              <a:rPr b="1" lang="en" sz="1850"/>
              <a:t>Types of Phishing attacks</a:t>
            </a:r>
            <a:endParaRPr b="1" sz="1850"/>
          </a:p>
          <a:p>
            <a:pPr indent="-346075" lvl="0" marL="457200" rtl="0" algn="l">
              <a:spcBef>
                <a:spcPts val="0"/>
              </a:spcBef>
              <a:spcAft>
                <a:spcPts val="0"/>
              </a:spcAft>
              <a:buSzPts val="1850"/>
              <a:buChar char="●"/>
            </a:pPr>
            <a:r>
              <a:rPr b="1" lang="en" sz="1850"/>
              <a:t>How does Phishing work?</a:t>
            </a:r>
            <a:endParaRPr b="1" sz="1850"/>
          </a:p>
          <a:p>
            <a:pPr indent="-346075" lvl="0" marL="457200" rtl="0" algn="l">
              <a:spcBef>
                <a:spcPts val="0"/>
              </a:spcBef>
              <a:spcAft>
                <a:spcPts val="0"/>
              </a:spcAft>
              <a:buSzPts val="1850"/>
              <a:buChar char="●"/>
            </a:pPr>
            <a:r>
              <a:rPr b="1" lang="en" sz="1850"/>
              <a:t>Phishing Techniques</a:t>
            </a:r>
            <a:endParaRPr b="1" sz="1850"/>
          </a:p>
          <a:p>
            <a:pPr indent="-346075" lvl="0" marL="457200" rtl="0" algn="l">
              <a:spcBef>
                <a:spcPts val="0"/>
              </a:spcBef>
              <a:spcAft>
                <a:spcPts val="0"/>
              </a:spcAft>
              <a:buSzPts val="1850"/>
              <a:buChar char="●"/>
            </a:pPr>
            <a:r>
              <a:rPr b="1" lang="en" sz="1850"/>
              <a:t>Recognizing Phishing Attempts</a:t>
            </a:r>
            <a:endParaRPr b="1" sz="1850"/>
          </a:p>
          <a:p>
            <a:pPr indent="-346075" lvl="0" marL="457200" rtl="0" algn="l">
              <a:spcBef>
                <a:spcPts val="0"/>
              </a:spcBef>
              <a:spcAft>
                <a:spcPts val="0"/>
              </a:spcAft>
              <a:buSzPts val="1850"/>
              <a:buChar char="●"/>
            </a:pPr>
            <a:r>
              <a:rPr b="1" lang="en" sz="1850"/>
              <a:t>Protective Measures</a:t>
            </a:r>
            <a:endParaRPr b="1" sz="1850"/>
          </a:p>
          <a:p>
            <a:pPr indent="-346075" lvl="0" marL="457200" rtl="0" algn="l">
              <a:spcBef>
                <a:spcPts val="0"/>
              </a:spcBef>
              <a:spcAft>
                <a:spcPts val="0"/>
              </a:spcAft>
              <a:buSzPts val="1850"/>
              <a:buChar char="●"/>
            </a:pPr>
            <a:r>
              <a:rPr b="1" lang="en" sz="1850"/>
              <a:t>Next Steps</a:t>
            </a:r>
            <a:endParaRPr b="1" sz="1850"/>
          </a:p>
          <a:p>
            <a:pPr indent="-346075" lvl="0" marL="457200" rtl="0" algn="l">
              <a:spcBef>
                <a:spcPts val="0"/>
              </a:spcBef>
              <a:spcAft>
                <a:spcPts val="0"/>
              </a:spcAft>
              <a:buSzPts val="1850"/>
              <a:buChar char="●"/>
            </a:pPr>
            <a:r>
              <a:rPr b="1" lang="en" sz="1850"/>
              <a:t>Simulation/ Demonstration</a:t>
            </a:r>
            <a:endParaRPr b="1" sz="1850"/>
          </a:p>
          <a:p>
            <a:pPr indent="-346075" lvl="0" marL="457200" rtl="0" algn="l">
              <a:spcBef>
                <a:spcPts val="0"/>
              </a:spcBef>
              <a:spcAft>
                <a:spcPts val="0"/>
              </a:spcAft>
              <a:buSzPts val="1850"/>
              <a:buChar char="●"/>
            </a:pPr>
            <a:r>
              <a:rPr b="1" lang="en" sz="1850"/>
              <a:t>Conclusion</a:t>
            </a:r>
            <a:endParaRPr b="1" sz="1850"/>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title"/>
          </p:nvPr>
        </p:nvSpPr>
        <p:spPr>
          <a:xfrm>
            <a:off x="3236862" y="2428150"/>
            <a:ext cx="26532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Urgent/ Threatening Language</a:t>
            </a:r>
            <a:endParaRPr/>
          </a:p>
        </p:txBody>
      </p:sp>
      <p:sp>
        <p:nvSpPr>
          <p:cNvPr id="332" name="Google Shape;332;p55"/>
          <p:cNvSpPr txBox="1"/>
          <p:nvPr>
            <p:ph idx="1" type="subTitle"/>
          </p:nvPr>
        </p:nvSpPr>
        <p:spPr>
          <a:xfrm>
            <a:off x="3247500" y="2934375"/>
            <a:ext cx="2781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Phrases like “Act now,” “Immediate action required,” or “Your account will be locked!”</a:t>
            </a:r>
            <a:endParaRPr/>
          </a:p>
        </p:txBody>
      </p:sp>
      <p:sp>
        <p:nvSpPr>
          <p:cNvPr id="333" name="Google Shape;333;p55"/>
          <p:cNvSpPr txBox="1"/>
          <p:nvPr>
            <p:ph idx="2" type="title"/>
          </p:nvPr>
        </p:nvSpPr>
        <p:spPr>
          <a:xfrm>
            <a:off x="6028553" y="2428141"/>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Mismatched/ Suspicious sender address</a:t>
            </a:r>
            <a:endParaRPr/>
          </a:p>
        </p:txBody>
      </p:sp>
      <p:sp>
        <p:nvSpPr>
          <p:cNvPr id="334" name="Google Shape;334;p55"/>
          <p:cNvSpPr txBox="1"/>
          <p:nvPr>
            <p:ph idx="3" type="subTitle"/>
          </p:nvPr>
        </p:nvSpPr>
        <p:spPr>
          <a:xfrm>
            <a:off x="5799949" y="2934375"/>
            <a:ext cx="29307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Addresses may have minor variations, such as extra characters, misspellings, or using free domains</a:t>
            </a:r>
            <a:endParaRPr/>
          </a:p>
        </p:txBody>
      </p:sp>
      <p:sp>
        <p:nvSpPr>
          <p:cNvPr id="335" name="Google Shape;335;p55"/>
          <p:cNvSpPr txBox="1"/>
          <p:nvPr>
            <p:ph idx="4" type="title"/>
          </p:nvPr>
        </p:nvSpPr>
        <p:spPr>
          <a:xfrm>
            <a:off x="938500" y="445025"/>
            <a:ext cx="53235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Recognizing Phishing Attempts</a:t>
            </a:r>
            <a:endParaRPr/>
          </a:p>
        </p:txBody>
      </p:sp>
      <p:sp>
        <p:nvSpPr>
          <p:cNvPr id="336" name="Google Shape;336;p55"/>
          <p:cNvSpPr txBox="1"/>
          <p:nvPr>
            <p:ph idx="5" type="title"/>
          </p:nvPr>
        </p:nvSpPr>
        <p:spPr>
          <a:xfrm>
            <a:off x="639325" y="2428150"/>
            <a:ext cx="2781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Spelling and Grammatical Errors</a:t>
            </a:r>
            <a:endParaRPr/>
          </a:p>
        </p:txBody>
      </p:sp>
      <p:sp>
        <p:nvSpPr>
          <p:cNvPr id="337" name="Google Shape;337;p55"/>
          <p:cNvSpPr txBox="1"/>
          <p:nvPr>
            <p:ph idx="6" type="subTitle"/>
          </p:nvPr>
        </p:nvSpPr>
        <p:spPr>
          <a:xfrm>
            <a:off x="639325" y="2934375"/>
            <a:ext cx="2781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L</a:t>
            </a:r>
            <a:r>
              <a:rPr lang="en"/>
              <a:t>egitimate emails are unlikely to contain spelling or grammatical mistakes.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6"/>
          <p:cNvSpPr txBox="1"/>
          <p:nvPr>
            <p:ph idx="4" type="title"/>
          </p:nvPr>
        </p:nvSpPr>
        <p:spPr>
          <a:xfrm>
            <a:off x="938500" y="445025"/>
            <a:ext cx="5010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Recognizing Phishing Attempts</a:t>
            </a:r>
            <a:endParaRPr/>
          </a:p>
        </p:txBody>
      </p:sp>
      <p:sp>
        <p:nvSpPr>
          <p:cNvPr id="343" name="Google Shape;343;p56"/>
          <p:cNvSpPr txBox="1"/>
          <p:nvPr>
            <p:ph idx="7" type="title"/>
          </p:nvPr>
        </p:nvSpPr>
        <p:spPr>
          <a:xfrm>
            <a:off x="3538497" y="248683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Requests for Personal information</a:t>
            </a:r>
            <a:endParaRPr/>
          </a:p>
        </p:txBody>
      </p:sp>
      <p:sp>
        <p:nvSpPr>
          <p:cNvPr id="344" name="Google Shape;344;p56"/>
          <p:cNvSpPr txBox="1"/>
          <p:nvPr>
            <p:ph idx="8" type="subTitle"/>
          </p:nvPr>
        </p:nvSpPr>
        <p:spPr>
          <a:xfrm>
            <a:off x="3538498" y="2993059"/>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Legitimate organizations rarely, if ever, ask for sensitive information</a:t>
            </a:r>
            <a:endParaRPr/>
          </a:p>
        </p:txBody>
      </p:sp>
      <p:sp>
        <p:nvSpPr>
          <p:cNvPr id="345" name="Google Shape;345;p56"/>
          <p:cNvSpPr txBox="1"/>
          <p:nvPr>
            <p:ph idx="9" type="title"/>
          </p:nvPr>
        </p:nvSpPr>
        <p:spPr>
          <a:xfrm>
            <a:off x="6028553" y="248683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Generic/ </a:t>
            </a:r>
            <a:r>
              <a:rPr lang="en"/>
              <a:t>Unusual</a:t>
            </a:r>
            <a:r>
              <a:rPr lang="en"/>
              <a:t> Greetings</a:t>
            </a:r>
            <a:endParaRPr/>
          </a:p>
        </p:txBody>
      </p:sp>
      <p:sp>
        <p:nvSpPr>
          <p:cNvPr id="346" name="Google Shape;346;p56"/>
          <p:cNvSpPr txBox="1"/>
          <p:nvPr>
            <p:ph idx="13" type="subTitle"/>
          </p:nvPr>
        </p:nvSpPr>
        <p:spPr>
          <a:xfrm>
            <a:off x="5799950" y="2993050"/>
            <a:ext cx="29307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Phishing emails often use generic greetings like “Dear Customer”,“Hello User” instead of the recipient’s name</a:t>
            </a:r>
            <a:endParaRPr/>
          </a:p>
        </p:txBody>
      </p:sp>
      <p:sp>
        <p:nvSpPr>
          <p:cNvPr id="347" name="Google Shape;347;p56"/>
          <p:cNvSpPr txBox="1"/>
          <p:nvPr>
            <p:ph idx="14" type="title"/>
          </p:nvPr>
        </p:nvSpPr>
        <p:spPr>
          <a:xfrm>
            <a:off x="1048447" y="248683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Links that redirect to Fake websites</a:t>
            </a:r>
            <a:endParaRPr/>
          </a:p>
        </p:txBody>
      </p:sp>
      <p:sp>
        <p:nvSpPr>
          <p:cNvPr id="348" name="Google Shape;348;p56"/>
          <p:cNvSpPr txBox="1"/>
          <p:nvPr>
            <p:ph idx="15" type="subTitle"/>
          </p:nvPr>
        </p:nvSpPr>
        <p:spPr>
          <a:xfrm>
            <a:off x="767050" y="2993050"/>
            <a:ext cx="26532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Links look like they lead to a legitimate website but actually direct to a fake or malicious site.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7"/>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Be Wary of </a:t>
            </a:r>
            <a:r>
              <a:rPr lang="en" sz="3600">
                <a:solidFill>
                  <a:schemeClr val="lt2"/>
                </a:solidFill>
              </a:rPr>
              <a:t>“Too Good to Be True”</a:t>
            </a:r>
            <a:r>
              <a:rPr lang="en" sz="3600"/>
              <a:t> Offers</a:t>
            </a:r>
            <a:endParaRPr sz="3600"/>
          </a:p>
        </p:txBody>
      </p:sp>
      <p:sp>
        <p:nvSpPr>
          <p:cNvPr id="354" name="Google Shape;354;p57"/>
          <p:cNvSpPr txBox="1"/>
          <p:nvPr>
            <p:ph idx="1" type="subTitle"/>
          </p:nvPr>
        </p:nvSpPr>
        <p:spPr>
          <a:xfrm>
            <a:off x="2481900" y="3107400"/>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Offers that seem unrealistic, like winning a prize without participating, are likely phishing attempts.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Protective Measures</a:t>
            </a:r>
            <a:endParaRPr/>
          </a:p>
        </p:txBody>
      </p:sp>
      <p:sp>
        <p:nvSpPr>
          <p:cNvPr id="360" name="Google Shape;360;p58"/>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Verify Send </a:t>
            </a:r>
            <a:r>
              <a:rPr b="1" lang="en"/>
              <a:t>information</a:t>
            </a:r>
            <a:r>
              <a:rPr b="1" lang="en"/>
              <a:t> Carefully: </a:t>
            </a:r>
            <a:r>
              <a:rPr lang="en"/>
              <a:t>Pay attention to the subtle details; Examine the email address and urls for misspellings, extra characters and non </a:t>
            </a:r>
            <a:r>
              <a:rPr lang="en"/>
              <a:t>standard</a:t>
            </a:r>
            <a:r>
              <a:rPr lang="en"/>
              <a:t> domains.</a:t>
            </a:r>
            <a:endParaRPr/>
          </a:p>
          <a:p>
            <a:pPr indent="0" lvl="0" marL="457200" rtl="0" algn="l">
              <a:spcBef>
                <a:spcPts val="1600"/>
              </a:spcBef>
              <a:spcAft>
                <a:spcPts val="0"/>
              </a:spcAft>
              <a:buNone/>
            </a:pPr>
            <a:r>
              <a:rPr lang="en"/>
              <a:t>Some attackers might pose as a known contact. If something feels off, confirm directly with the sender through another contact method.</a:t>
            </a:r>
            <a:endParaRPr/>
          </a:p>
          <a:p>
            <a:pPr indent="0" lvl="0" marL="457200" rtl="0" algn="l">
              <a:spcBef>
                <a:spcPts val="1600"/>
              </a:spcBef>
              <a:spcAft>
                <a:spcPts val="1600"/>
              </a:spcAft>
              <a:buNone/>
            </a:pPr>
            <a:r>
              <a:rPr lang="en"/>
              <a:t>Cross-check on official websites. If in doubt, go to the organization’s official website and contact their support team for verification.</a:t>
            </a:r>
            <a:endParaRPr/>
          </a:p>
        </p:txBody>
      </p:sp>
      <p:sp>
        <p:nvSpPr>
          <p:cNvPr id="361" name="Google Shape;361;p58"/>
          <p:cNvSpPr txBox="1"/>
          <p:nvPr/>
        </p:nvSpPr>
        <p:spPr>
          <a:xfrm>
            <a:off x="1062650" y="1038300"/>
            <a:ext cx="75732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chemeClr val="lt1"/>
                </a:solidFill>
                <a:latin typeface="Montserrat"/>
                <a:ea typeface="Montserrat"/>
                <a:cs typeface="Montserrat"/>
                <a:sym typeface="Montserrat"/>
              </a:rPr>
              <a:t>Phishers are smart, but you can be smarter. Here’s how you can stay safe</a:t>
            </a:r>
            <a:endParaRPr i="1" sz="1700">
              <a:solidFill>
                <a:schemeClr val="lt1"/>
              </a:solidFill>
              <a:latin typeface="Montserrat"/>
              <a:ea typeface="Montserrat"/>
              <a:cs typeface="Montserrat"/>
              <a:sym typeface="Montserrat"/>
            </a:endParaRPr>
          </a:p>
        </p:txBody>
      </p:sp>
      <p:pic>
        <p:nvPicPr>
          <p:cNvPr id="362" name="Google Shape;362;p58"/>
          <p:cNvPicPr preferRelativeResize="0"/>
          <p:nvPr/>
        </p:nvPicPr>
        <p:blipFill rotWithShape="1">
          <a:blip r:embed="rId3">
            <a:alphaModFix/>
          </a:blip>
          <a:srcRect b="0" l="10204" r="24385" t="0"/>
          <a:stretch/>
        </p:blipFill>
        <p:spPr>
          <a:xfrm>
            <a:off x="6094400" y="1735475"/>
            <a:ext cx="2724200" cy="2304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Protective Measures</a:t>
            </a:r>
            <a:endParaRPr/>
          </a:p>
        </p:txBody>
      </p:sp>
      <p:sp>
        <p:nvSpPr>
          <p:cNvPr id="368" name="Google Shape;368;p59"/>
          <p:cNvSpPr txBox="1"/>
          <p:nvPr>
            <p:ph idx="1" type="body"/>
          </p:nvPr>
        </p:nvSpPr>
        <p:spPr>
          <a:xfrm>
            <a:off x="938500" y="1506875"/>
            <a:ext cx="49464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Avoid Clicking on Unknown Links and Downloading Attachments from Suspicious Emails: </a:t>
            </a:r>
            <a:r>
              <a:rPr lang="en"/>
              <a:t>Always </a:t>
            </a:r>
            <a:r>
              <a:rPr lang="en">
                <a:solidFill>
                  <a:schemeClr val="lt2"/>
                </a:solidFill>
              </a:rPr>
              <a:t>hover over links </a:t>
            </a:r>
            <a:r>
              <a:rPr lang="en"/>
              <a:t>before clicking to see the full URL. Look for signs like strange characters, excessive numbers, or shortened URLs.</a:t>
            </a:r>
            <a:endParaRPr/>
          </a:p>
          <a:p>
            <a:pPr indent="0" lvl="0" marL="457200" rtl="0" algn="l">
              <a:spcBef>
                <a:spcPts val="1600"/>
              </a:spcBef>
              <a:spcAft>
                <a:spcPts val="0"/>
              </a:spcAft>
              <a:buNone/>
            </a:pPr>
            <a:r>
              <a:rPr lang="en"/>
              <a:t>If you receive an unexpected attachment, verify with the sender before downloading.</a:t>
            </a:r>
            <a:endParaRPr/>
          </a:p>
          <a:p>
            <a:pPr indent="0" lvl="0" marL="457200" rtl="0" algn="l">
              <a:spcBef>
                <a:spcPts val="1600"/>
              </a:spcBef>
              <a:spcAft>
                <a:spcPts val="1600"/>
              </a:spcAft>
              <a:buNone/>
            </a:pPr>
            <a:r>
              <a:rPr lang="en"/>
              <a:t>Again, its the tiny details. Be wary of URLs that use common substitutions, like “paypa1.com” instead of “paypal.com” or “amaz0n.net” instead of “amazon.com.”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Protective Measures</a:t>
            </a:r>
            <a:endParaRPr/>
          </a:p>
        </p:txBody>
      </p:sp>
      <p:sp>
        <p:nvSpPr>
          <p:cNvPr id="374" name="Google Shape;374;p60"/>
          <p:cNvSpPr txBox="1"/>
          <p:nvPr>
            <p:ph idx="1" type="body"/>
          </p:nvPr>
        </p:nvSpPr>
        <p:spPr>
          <a:xfrm>
            <a:off x="938500" y="1354475"/>
            <a:ext cx="4946400" cy="189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Enable Multi-Factor Authentication (MFA) for an Extra Layer of Security: </a:t>
            </a:r>
            <a:r>
              <a:rPr lang="en"/>
              <a:t>MFA adds an additional step to the login process, requiring not just a password but also a second factor, such as a code sent to a phone or generated by an authentication app. This makes it much harder for attackers to access accounts, even if they have a stolen password.</a:t>
            </a:r>
            <a:endParaRPr/>
          </a:p>
        </p:txBody>
      </p:sp>
      <p:pic>
        <p:nvPicPr>
          <p:cNvPr id="375" name="Google Shape;375;p60"/>
          <p:cNvPicPr preferRelativeResize="0"/>
          <p:nvPr/>
        </p:nvPicPr>
        <p:blipFill>
          <a:blip r:embed="rId3">
            <a:alphaModFix/>
          </a:blip>
          <a:stretch>
            <a:fillRect/>
          </a:stretch>
        </p:blipFill>
        <p:spPr>
          <a:xfrm>
            <a:off x="1520000" y="3319000"/>
            <a:ext cx="3970400" cy="1440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1"/>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lt2"/>
                </a:solidFill>
              </a:rPr>
              <a:t>Next Steps?</a:t>
            </a:r>
            <a:endParaRPr sz="3600">
              <a:solidFill>
                <a:schemeClr val="lt2"/>
              </a:solidFill>
            </a:endParaRPr>
          </a:p>
        </p:txBody>
      </p:sp>
      <p:sp>
        <p:nvSpPr>
          <p:cNvPr id="381" name="Google Shape;381;p61"/>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900"/>
              <a:t>So you figured it out, now what?</a:t>
            </a:r>
            <a:endParaRPr i="1" sz="1900"/>
          </a:p>
        </p:txBody>
      </p:sp>
      <p:sp>
        <p:nvSpPr>
          <p:cNvPr id="382" name="Google Shape;382;p61"/>
          <p:cNvSpPr txBox="1"/>
          <p:nvPr/>
        </p:nvSpPr>
        <p:spPr>
          <a:xfrm>
            <a:off x="316225" y="1254600"/>
            <a:ext cx="4820700" cy="2445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Do not </a:t>
            </a:r>
            <a:r>
              <a:rPr b="1" lang="en" sz="1800">
                <a:solidFill>
                  <a:schemeClr val="lt1"/>
                </a:solidFill>
                <a:latin typeface="Montserrat"/>
                <a:ea typeface="Montserrat"/>
                <a:cs typeface="Montserrat"/>
                <a:sym typeface="Montserrat"/>
              </a:rPr>
              <a:t>respond to the message</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Do not forward the email</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Report the email/ message to IT/ Security teams</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Change your password immediately if you have clicked or entered information</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Run a security scan on your device</a:t>
            </a:r>
            <a:endParaRPr b="1" sz="18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sz="18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2"/>
          <p:cNvSpPr txBox="1"/>
          <p:nvPr>
            <p:ph type="ctrTitle"/>
          </p:nvPr>
        </p:nvSpPr>
        <p:spPr>
          <a:xfrm>
            <a:off x="1273500" y="1673800"/>
            <a:ext cx="6597000" cy="21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Demonstration</a:t>
            </a:r>
            <a:endParaRPr/>
          </a:p>
        </p:txBody>
      </p:sp>
      <p:sp>
        <p:nvSpPr>
          <p:cNvPr id="388" name="Google Shape;388;p62"/>
          <p:cNvSpPr txBox="1"/>
          <p:nvPr>
            <p:ph idx="1" type="subTitle"/>
          </p:nvPr>
        </p:nvSpPr>
        <p:spPr>
          <a:xfrm>
            <a:off x="2481900" y="28243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600"/>
              <a:t>Live Simulation of a Phishing attack</a:t>
            </a:r>
            <a:endParaRPr i="1"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3"/>
          <p:cNvSpPr txBox="1"/>
          <p:nvPr>
            <p:ph type="title"/>
          </p:nvPr>
        </p:nvSpPr>
        <p:spPr>
          <a:xfrm>
            <a:off x="993775" y="1297125"/>
            <a:ext cx="2837400" cy="240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lt2"/>
                </a:solidFill>
              </a:rPr>
              <a:t>These might be useful…</a:t>
            </a:r>
            <a:endParaRPr sz="3600">
              <a:solidFill>
                <a:schemeClr val="lt2"/>
              </a:solidFill>
            </a:endParaRPr>
          </a:p>
        </p:txBody>
      </p:sp>
      <p:sp>
        <p:nvSpPr>
          <p:cNvPr id="394" name="Google Shape;394;p63"/>
          <p:cNvSpPr txBox="1"/>
          <p:nvPr/>
        </p:nvSpPr>
        <p:spPr>
          <a:xfrm>
            <a:off x="3745225" y="1254600"/>
            <a:ext cx="4820700" cy="2445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b="1" lang="en" sz="1800" u="sng">
                <a:solidFill>
                  <a:schemeClr val="hlink"/>
                </a:solidFill>
                <a:latin typeface="Montserrat"/>
                <a:ea typeface="Montserrat"/>
                <a:cs typeface="Montserrat"/>
                <a:sym typeface="Montserrat"/>
                <a:hlinkClick r:id="rId3"/>
              </a:rPr>
              <a:t>http://www.apwg.org/</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u="sng">
                <a:solidFill>
                  <a:schemeClr val="hlink"/>
                </a:solidFill>
                <a:latin typeface="Montserrat"/>
                <a:ea typeface="Montserrat"/>
                <a:cs typeface="Montserrat"/>
                <a:sym typeface="Montserrat"/>
                <a:hlinkClick r:id="rId4"/>
              </a:rPr>
              <a:t>http://www.cisa.gov/</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reportfraud.ftc.gov</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u="sng">
                <a:solidFill>
                  <a:schemeClr val="hlink"/>
                </a:solidFill>
                <a:latin typeface="Montserrat"/>
                <a:ea typeface="Montserrat"/>
                <a:cs typeface="Montserrat"/>
                <a:sym typeface="Montserrat"/>
                <a:hlinkClick r:id="rId5"/>
              </a:rPr>
              <a:t>http://www.ic3.gov/</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https://www.proofpoint.com/</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u="sng">
                <a:solidFill>
                  <a:schemeClr val="hlink"/>
                </a:solidFill>
                <a:latin typeface="Montserrat"/>
                <a:ea typeface="Montserrat"/>
                <a:cs typeface="Montserrat"/>
                <a:sym typeface="Montserrat"/>
                <a:hlinkClick r:id="rId6"/>
              </a:rPr>
              <a:t>https://www.mimecast.com/</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u="sng">
                <a:solidFill>
                  <a:schemeClr val="hlink"/>
                </a:solidFill>
                <a:latin typeface="Montserrat"/>
                <a:ea typeface="Montserrat"/>
                <a:cs typeface="Montserrat"/>
                <a:sym typeface="Montserrat"/>
                <a:hlinkClick r:id="rId7"/>
              </a:rPr>
              <a:t>https://www.mcafee.com/</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u="sng">
                <a:solidFill>
                  <a:schemeClr val="hlink"/>
                </a:solidFill>
                <a:latin typeface="Montserrat"/>
                <a:ea typeface="Montserrat"/>
                <a:cs typeface="Montserrat"/>
                <a:sym typeface="Montserrat"/>
                <a:hlinkClick r:id="rId8"/>
              </a:rPr>
              <a:t>https://www.avira.com/</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u="sng">
                <a:solidFill>
                  <a:schemeClr val="hlink"/>
                </a:solidFill>
                <a:latin typeface="Montserrat"/>
                <a:ea typeface="Montserrat"/>
                <a:cs typeface="Montserrat"/>
                <a:sym typeface="Montserrat"/>
                <a:hlinkClick r:id="rId9"/>
              </a:rPr>
              <a:t>https://1password.com/</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https://www.dashlane.com/</a:t>
            </a:r>
            <a:endParaRPr b="1" sz="18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b="1" sz="18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4"/>
          <p:cNvSpPr txBox="1"/>
          <p:nvPr>
            <p:ph idx="1" type="subTitle"/>
          </p:nvPr>
        </p:nvSpPr>
        <p:spPr>
          <a:xfrm>
            <a:off x="971900" y="1328350"/>
            <a:ext cx="28716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700"/>
              <a:t>Think Before You Click – Your Data and Safety Depend on It.</a:t>
            </a:r>
            <a:endParaRPr i="1" sz="1700"/>
          </a:p>
        </p:txBody>
      </p:sp>
      <p:sp>
        <p:nvSpPr>
          <p:cNvPr id="400" name="Google Shape;400;p64"/>
          <p:cNvSpPr txBox="1"/>
          <p:nvPr>
            <p:ph idx="2" type="body"/>
          </p:nvPr>
        </p:nvSpPr>
        <p:spPr>
          <a:xfrm>
            <a:off x="4703375" y="757200"/>
            <a:ext cx="3468900" cy="385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b="1" lang="en"/>
              <a:t>Be Aware: </a:t>
            </a:r>
            <a:r>
              <a:rPr lang="en"/>
              <a:t>Recognizing the tactics and signs of phishing is critical to preventing attacks</a:t>
            </a:r>
            <a:endParaRPr/>
          </a:p>
          <a:p>
            <a:pPr indent="-317500" lvl="0" marL="457200" rtl="0" algn="l">
              <a:spcBef>
                <a:spcPts val="1000"/>
              </a:spcBef>
              <a:spcAft>
                <a:spcPts val="0"/>
              </a:spcAft>
              <a:buSzPts val="1400"/>
              <a:buChar char="●"/>
            </a:pPr>
            <a:r>
              <a:rPr b="1" lang="en"/>
              <a:t>Be Skeptical and Verify: </a:t>
            </a:r>
            <a:r>
              <a:rPr lang="en"/>
              <a:t>Don’t trust unsolicited messages without verification. Always verify any request for sensitive information directly with the source.</a:t>
            </a:r>
            <a:endParaRPr/>
          </a:p>
          <a:p>
            <a:pPr indent="-317500" lvl="0" marL="457200" rtl="0" algn="l">
              <a:spcBef>
                <a:spcPts val="1000"/>
              </a:spcBef>
              <a:spcAft>
                <a:spcPts val="0"/>
              </a:spcAft>
              <a:buSzPts val="1400"/>
              <a:buChar char="●"/>
            </a:pPr>
            <a:r>
              <a:rPr b="1" lang="en"/>
              <a:t>Use MFA: </a:t>
            </a:r>
            <a:r>
              <a:rPr lang="en"/>
              <a:t>Layered security tools and regular updates are essential in minimizing risks.</a:t>
            </a:r>
            <a:endParaRPr/>
          </a:p>
          <a:p>
            <a:pPr indent="-317500" lvl="0" marL="457200" rtl="0" algn="l">
              <a:spcBef>
                <a:spcPts val="1000"/>
              </a:spcBef>
              <a:spcAft>
                <a:spcPts val="1000"/>
              </a:spcAft>
              <a:buSzPts val="1400"/>
              <a:buChar char="●"/>
            </a:pPr>
            <a:r>
              <a:rPr b="1" lang="en"/>
              <a:t>Report Suspicions: </a:t>
            </a:r>
            <a:r>
              <a:rPr lang="en"/>
              <a:t>Reporting potential phishing attacks helps others and enhances the overall security of your organization or community.</a:t>
            </a:r>
            <a:endParaRPr/>
          </a:p>
        </p:txBody>
      </p:sp>
      <p:sp>
        <p:nvSpPr>
          <p:cNvPr id="401" name="Google Shape;401;p64"/>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cxnSp>
        <p:nvCxnSpPr>
          <p:cNvPr id="402" name="Google Shape;402;p6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type="ctrTitle"/>
          </p:nvPr>
        </p:nvSpPr>
        <p:spPr>
          <a:xfrm>
            <a:off x="4144050" y="2820250"/>
            <a:ext cx="42366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What is Project GoldPhish?</a:t>
            </a:r>
            <a:endParaRPr sz="3900"/>
          </a:p>
        </p:txBody>
      </p:sp>
      <p:sp>
        <p:nvSpPr>
          <p:cNvPr id="174" name="Google Shape;174;p38"/>
          <p:cNvSpPr txBox="1"/>
          <p:nvPr>
            <p:ph idx="1" type="subTitle"/>
          </p:nvPr>
        </p:nvSpPr>
        <p:spPr>
          <a:xfrm>
            <a:off x="4144050" y="3549850"/>
            <a:ext cx="3940200" cy="94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GoldPhish is an initiative focused on educating individuals and organizations about the dangers of phishing attacks.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 FOR LISTENING TO </a:t>
            </a:r>
            <a:r>
              <a:rPr lang="en"/>
              <a:t>TH</a:t>
            </a:r>
            <a:r>
              <a:rPr lang="en"/>
              <a:t>IS PRESENTATION</a:t>
            </a:r>
            <a:endParaRPr/>
          </a:p>
        </p:txBody>
      </p:sp>
      <p:sp>
        <p:nvSpPr>
          <p:cNvPr id="408" name="Google Shape;408;p65"/>
          <p:cNvSpPr txBox="1"/>
          <p:nvPr>
            <p:ph idx="1" type="subTitle"/>
          </p:nvPr>
        </p:nvSpPr>
        <p:spPr>
          <a:xfrm>
            <a:off x="2896500" y="3365750"/>
            <a:ext cx="3351000" cy="11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Presenter: Monday Suami</a:t>
            </a:r>
            <a:endParaRPr/>
          </a:p>
          <a:p>
            <a:pPr indent="0" lvl="0" marL="0" rtl="0" algn="ctr">
              <a:spcBef>
                <a:spcPts val="0"/>
              </a:spcBef>
              <a:spcAft>
                <a:spcPts val="0"/>
              </a:spcAft>
              <a:buNone/>
            </a:pPr>
            <a:r>
              <a:rPr lang="en" u="sng">
                <a:solidFill>
                  <a:schemeClr val="hlink"/>
                </a:solidFill>
                <a:hlinkClick r:id="rId3"/>
              </a:rPr>
              <a:t>suamimonday@gmail.com</a:t>
            </a:r>
            <a:endParaRPr/>
          </a:p>
          <a:p>
            <a:pPr indent="0" lvl="0" marL="0" rtl="0" algn="ctr">
              <a:spcBef>
                <a:spcPts val="0"/>
              </a:spcBef>
              <a:spcAft>
                <a:spcPts val="0"/>
              </a:spcAft>
              <a:buNone/>
            </a:pPr>
            <a:r>
              <a:rPr lang="en" u="sng">
                <a:solidFill>
                  <a:schemeClr val="hlink"/>
                </a:solidFill>
                <a:hlinkClick r:id="rId4"/>
              </a:rPr>
              <a:t>Linkedin</a:t>
            </a:r>
            <a:endParaRPr/>
          </a:p>
          <a:p>
            <a:pPr indent="0" lvl="0" marL="0" rtl="0" algn="ctr">
              <a:spcBef>
                <a:spcPts val="0"/>
              </a:spcBef>
              <a:spcAft>
                <a:spcPts val="0"/>
              </a:spcAft>
              <a:buNone/>
            </a:pPr>
            <a:r>
              <a:rPr lang="en" u="sng">
                <a:solidFill>
                  <a:schemeClr val="hlink"/>
                </a:solidFill>
                <a:hlinkClick r:id="rId5"/>
              </a:rPr>
              <a:t>Github</a:t>
            </a:r>
            <a:endParaRPr/>
          </a:p>
          <a:p>
            <a:pPr indent="0" lvl="0" marL="0" rtl="0" algn="ctr">
              <a:spcBef>
                <a:spcPts val="0"/>
              </a:spcBef>
              <a:spcAft>
                <a:spcPts val="0"/>
              </a:spcAft>
              <a:buNone/>
            </a:pPr>
            <a:r>
              <a:t/>
            </a:r>
            <a:endParaRPr/>
          </a:p>
        </p:txBody>
      </p:sp>
      <p:cxnSp>
        <p:nvCxnSpPr>
          <p:cNvPr id="409" name="Google Shape;409;p65"/>
          <p:cNvCxnSpPr/>
          <p:nvPr/>
        </p:nvCxnSpPr>
        <p:spPr>
          <a:xfrm>
            <a:off x="3190500" y="3203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9"/>
          <p:cNvSpPr txBox="1"/>
          <p:nvPr>
            <p:ph idx="1" type="subTitle"/>
          </p:nvPr>
        </p:nvSpPr>
        <p:spPr>
          <a:xfrm>
            <a:off x="3538497" y="249460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To teach proactive steps to prevent being victimized by phishing attacks.</a:t>
            </a:r>
            <a:endParaRPr b="1"/>
          </a:p>
        </p:txBody>
      </p:sp>
      <p:sp>
        <p:nvSpPr>
          <p:cNvPr id="180" name="Google Shape;180;p39"/>
          <p:cNvSpPr txBox="1"/>
          <p:nvPr>
            <p:ph idx="3" type="subTitle"/>
          </p:nvPr>
        </p:nvSpPr>
        <p:spPr>
          <a:xfrm>
            <a:off x="6028553" y="249460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To spread awareness about the potential personal and professional repercussions of falling for phishing schemes.</a:t>
            </a:r>
            <a:endParaRPr b="1"/>
          </a:p>
        </p:txBody>
      </p:sp>
      <p:sp>
        <p:nvSpPr>
          <p:cNvPr id="181" name="Google Shape;181;p39"/>
          <p:cNvSpPr txBox="1"/>
          <p:nvPr>
            <p:ph idx="5" type="subTitle"/>
          </p:nvPr>
        </p:nvSpPr>
        <p:spPr>
          <a:xfrm>
            <a:off x="1048447" y="249460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To empower individuals and organizations to identify phishing attempts.</a:t>
            </a:r>
            <a:endParaRPr b="1"/>
          </a:p>
        </p:txBody>
      </p:sp>
      <p:sp>
        <p:nvSpPr>
          <p:cNvPr id="182" name="Google Shape;182;p39"/>
          <p:cNvSpPr txBox="1"/>
          <p:nvPr>
            <p:ph idx="6" type="title"/>
          </p:nvPr>
        </p:nvSpPr>
        <p:spPr>
          <a:xfrm>
            <a:off x="10484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83" name="Google Shape;183;p39"/>
          <p:cNvSpPr txBox="1"/>
          <p:nvPr>
            <p:ph idx="7" type="title"/>
          </p:nvPr>
        </p:nvSpPr>
        <p:spPr>
          <a:xfrm>
            <a:off x="353850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84" name="Google Shape;184;p39"/>
          <p:cNvSpPr txBox="1"/>
          <p:nvPr>
            <p:ph idx="8" type="title"/>
          </p:nvPr>
        </p:nvSpPr>
        <p:spPr>
          <a:xfrm>
            <a:off x="60285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85" name="Google Shape;185;p39"/>
          <p:cNvSpPr txBox="1"/>
          <p:nvPr>
            <p:ph idx="6" type="title"/>
          </p:nvPr>
        </p:nvSpPr>
        <p:spPr>
          <a:xfrm>
            <a:off x="1172700" y="556450"/>
            <a:ext cx="704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Presentation Objectives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Phishing</a:t>
            </a:r>
            <a:endParaRPr/>
          </a:p>
        </p:txBody>
      </p:sp>
      <p:sp>
        <p:nvSpPr>
          <p:cNvPr id="191" name="Google Shape;191;p40"/>
          <p:cNvSpPr txBox="1"/>
          <p:nvPr>
            <p:ph idx="1" type="body"/>
          </p:nvPr>
        </p:nvSpPr>
        <p:spPr>
          <a:xfrm>
            <a:off x="938500" y="1191300"/>
            <a:ext cx="6883500" cy="35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Phishing</a:t>
            </a:r>
            <a:r>
              <a:rPr lang="en"/>
              <a:t> is a form of cyberattack where attackers pose as a legitimate entity in order to trick </a:t>
            </a:r>
            <a:r>
              <a:rPr lang="en"/>
              <a:t>individuals</a:t>
            </a:r>
            <a:r>
              <a:rPr lang="en"/>
              <a:t> into revealing </a:t>
            </a:r>
            <a:r>
              <a:rPr lang="en"/>
              <a:t>sensitive</a:t>
            </a:r>
            <a:r>
              <a:rPr lang="en"/>
              <a:t> information such as passwords, credit card numbers or personal </a:t>
            </a:r>
            <a:r>
              <a:rPr lang="en"/>
              <a:t>identification</a:t>
            </a:r>
            <a:r>
              <a:rPr lang="en"/>
              <a:t> details.</a:t>
            </a:r>
            <a:endParaRPr/>
          </a:p>
          <a:p>
            <a:pPr indent="0" lvl="0" marL="0" rtl="0" algn="l">
              <a:spcBef>
                <a:spcPts val="1600"/>
              </a:spcBef>
              <a:spcAft>
                <a:spcPts val="0"/>
              </a:spcAft>
              <a:buNone/>
            </a:pPr>
            <a:r>
              <a:rPr lang="en"/>
              <a:t>The term </a:t>
            </a:r>
            <a:r>
              <a:rPr lang="en">
                <a:solidFill>
                  <a:schemeClr val="lt2"/>
                </a:solidFill>
              </a:rPr>
              <a:t>“Phishing”</a:t>
            </a:r>
            <a:r>
              <a:rPr lang="en"/>
              <a:t> is derived from the attack’s closeness to actual </a:t>
            </a:r>
            <a:r>
              <a:rPr lang="en">
                <a:solidFill>
                  <a:schemeClr val="lt2"/>
                </a:solidFill>
              </a:rPr>
              <a:t>“Fishing”</a:t>
            </a:r>
            <a:r>
              <a:rPr lang="en"/>
              <a:t> as it is also involves the </a:t>
            </a:r>
            <a:r>
              <a:rPr lang="en">
                <a:solidFill>
                  <a:schemeClr val="lt2"/>
                </a:solidFill>
              </a:rPr>
              <a:t>use of bait</a:t>
            </a:r>
            <a:r>
              <a:rPr lang="en"/>
              <a:t> (lure email/ message) against a large group of internet users with the hopes that at least one would be gullible enough to fall victim.</a:t>
            </a:r>
            <a:endParaRPr/>
          </a:p>
          <a:p>
            <a:pPr indent="0" lvl="0" marL="0" rtl="0" algn="l">
              <a:spcBef>
                <a:spcPts val="1600"/>
              </a:spcBef>
              <a:spcAft>
                <a:spcPts val="0"/>
              </a:spcAft>
              <a:buNone/>
            </a:pPr>
            <a:r>
              <a:rPr lang="en"/>
              <a:t>It is an extremely effective attack and stands out from other forms of attacks because it exploits human nature, trust and psychology.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1"/>
          <p:cNvSpPr txBox="1"/>
          <p:nvPr>
            <p:ph type="title"/>
          </p:nvPr>
        </p:nvSpPr>
        <p:spPr>
          <a:xfrm>
            <a:off x="1920750" y="1767675"/>
            <a:ext cx="5302500" cy="111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36% of data breaches in 2023 were caused by phishing attacks.</a:t>
            </a:r>
            <a:endParaRPr sz="3500"/>
          </a:p>
        </p:txBody>
      </p:sp>
      <p:sp>
        <p:nvSpPr>
          <p:cNvPr id="197" name="Google Shape;197;p41"/>
          <p:cNvSpPr txBox="1"/>
          <p:nvPr>
            <p:ph idx="1" type="body"/>
          </p:nvPr>
        </p:nvSpPr>
        <p:spPr>
          <a:xfrm>
            <a:off x="2197875" y="3094475"/>
            <a:ext cx="5178300" cy="56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Security systems can be designed to be </a:t>
            </a:r>
            <a:r>
              <a:rPr lang="en"/>
              <a:t>impenetrable</a:t>
            </a:r>
            <a:r>
              <a:rPr lang="en"/>
              <a:t> but the human mind would always be </a:t>
            </a:r>
            <a:r>
              <a:rPr lang="en"/>
              <a:t>susceptible</a:t>
            </a:r>
            <a:r>
              <a:rPr lang="en"/>
              <a:t> to manipulation.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2"/>
          <p:cNvSpPr txBox="1"/>
          <p:nvPr>
            <p:ph type="title"/>
          </p:nvPr>
        </p:nvSpPr>
        <p:spPr>
          <a:xfrm>
            <a:off x="938500" y="445025"/>
            <a:ext cx="4629300" cy="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Phishing Attacks</a:t>
            </a:r>
            <a:endParaRPr/>
          </a:p>
        </p:txBody>
      </p:sp>
      <p:sp>
        <p:nvSpPr>
          <p:cNvPr id="203" name="Google Shape;203;p42"/>
          <p:cNvSpPr txBox="1"/>
          <p:nvPr>
            <p:ph idx="1" type="body"/>
          </p:nvPr>
        </p:nvSpPr>
        <p:spPr>
          <a:xfrm>
            <a:off x="670150" y="1233075"/>
            <a:ext cx="3186900" cy="336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Email Phishing: </a:t>
            </a:r>
            <a:r>
              <a:rPr lang="en"/>
              <a:t>This is the most common type of phishing. Attackers send mass emails that appear to come from legitimate sources, such as banks, social networks, or online services. These emails often contain malicious links or attachments to trick recipients into revealing sensitive information.</a:t>
            </a:r>
            <a:endParaRPr/>
          </a:p>
        </p:txBody>
      </p:sp>
      <p:pic>
        <p:nvPicPr>
          <p:cNvPr id="204" name="Google Shape;204;p42"/>
          <p:cNvPicPr preferRelativeResize="0"/>
          <p:nvPr/>
        </p:nvPicPr>
        <p:blipFill>
          <a:blip r:embed="rId3">
            <a:alphaModFix/>
          </a:blip>
          <a:stretch>
            <a:fillRect/>
          </a:stretch>
        </p:blipFill>
        <p:spPr>
          <a:xfrm>
            <a:off x="5191325" y="1400163"/>
            <a:ext cx="2527175" cy="2591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3"/>
          <p:cNvSpPr txBox="1"/>
          <p:nvPr>
            <p:ph type="title"/>
          </p:nvPr>
        </p:nvSpPr>
        <p:spPr>
          <a:xfrm>
            <a:off x="938500" y="445025"/>
            <a:ext cx="4629300" cy="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Phishing Attacks</a:t>
            </a:r>
            <a:endParaRPr/>
          </a:p>
        </p:txBody>
      </p:sp>
      <p:sp>
        <p:nvSpPr>
          <p:cNvPr id="210" name="Google Shape;210;p43"/>
          <p:cNvSpPr txBox="1"/>
          <p:nvPr>
            <p:ph idx="1" type="body"/>
          </p:nvPr>
        </p:nvSpPr>
        <p:spPr>
          <a:xfrm>
            <a:off x="670150" y="1233075"/>
            <a:ext cx="3186900" cy="336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Spear Phishing: </a:t>
            </a:r>
            <a:r>
              <a:rPr lang="en"/>
              <a:t>Unlike mass email phishing, spear phishing targets </a:t>
            </a:r>
            <a:r>
              <a:rPr lang="en">
                <a:solidFill>
                  <a:schemeClr val="lt2"/>
                </a:solidFill>
              </a:rPr>
              <a:t>specific individuals or companies.</a:t>
            </a:r>
            <a:r>
              <a:rPr lang="en"/>
              <a:t> Attackers conduct research on the target to make the messages more personalized and believable.</a:t>
            </a:r>
            <a:endParaRPr/>
          </a:p>
          <a:p>
            <a:pPr indent="0" lvl="0" marL="457200" rtl="0" algn="l">
              <a:spcBef>
                <a:spcPts val="1600"/>
              </a:spcBef>
              <a:spcAft>
                <a:spcPts val="1600"/>
              </a:spcAft>
              <a:buNone/>
            </a:pPr>
            <a:r>
              <a:rPr lang="en"/>
              <a:t>For example, they might impersonate a known contact or reference internal company details.</a:t>
            </a:r>
            <a:endParaRPr/>
          </a:p>
        </p:txBody>
      </p:sp>
      <p:pic>
        <p:nvPicPr>
          <p:cNvPr id="211" name="Google Shape;211;p43"/>
          <p:cNvPicPr preferRelativeResize="0"/>
          <p:nvPr/>
        </p:nvPicPr>
        <p:blipFill rotWithShape="1">
          <a:blip r:embed="rId3">
            <a:alphaModFix/>
          </a:blip>
          <a:srcRect b="0" l="6062" r="35529" t="0"/>
          <a:stretch/>
        </p:blipFill>
        <p:spPr>
          <a:xfrm>
            <a:off x="5191325" y="1400163"/>
            <a:ext cx="2527175" cy="259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4"/>
          <p:cNvSpPr txBox="1"/>
          <p:nvPr>
            <p:ph type="title"/>
          </p:nvPr>
        </p:nvSpPr>
        <p:spPr>
          <a:xfrm>
            <a:off x="938500" y="445025"/>
            <a:ext cx="4629300" cy="5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Phishing Attacks</a:t>
            </a:r>
            <a:endParaRPr/>
          </a:p>
        </p:txBody>
      </p:sp>
      <p:sp>
        <p:nvSpPr>
          <p:cNvPr id="217" name="Google Shape;217;p44"/>
          <p:cNvSpPr txBox="1"/>
          <p:nvPr>
            <p:ph idx="1" type="body"/>
          </p:nvPr>
        </p:nvSpPr>
        <p:spPr>
          <a:xfrm>
            <a:off x="670150" y="1233075"/>
            <a:ext cx="3186900" cy="336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Whaling: </a:t>
            </a:r>
            <a:r>
              <a:rPr lang="en"/>
              <a:t>Similar to spear phishing. Whaling targets only a </a:t>
            </a:r>
            <a:r>
              <a:rPr lang="en"/>
              <a:t>particular</a:t>
            </a:r>
            <a:r>
              <a:rPr lang="en"/>
              <a:t> category of </a:t>
            </a:r>
            <a:r>
              <a:rPr lang="en"/>
              <a:t>individuals―</a:t>
            </a:r>
            <a:r>
              <a:rPr lang="en">
                <a:solidFill>
                  <a:schemeClr val="lt2"/>
                </a:solidFill>
              </a:rPr>
              <a:t>high-profile executives or senior management </a:t>
            </a:r>
            <a:r>
              <a:rPr lang="en"/>
              <a:t>(</a:t>
            </a:r>
            <a:r>
              <a:rPr lang="en">
                <a:solidFill>
                  <a:schemeClr val="lt2"/>
                </a:solidFill>
              </a:rPr>
              <a:t>the "big fish"</a:t>
            </a:r>
            <a:r>
              <a:rPr lang="en"/>
              <a:t>) within organizations.</a:t>
            </a:r>
            <a:endParaRPr/>
          </a:p>
          <a:p>
            <a:pPr indent="0" lvl="0" marL="457200" rtl="0" algn="l">
              <a:spcBef>
                <a:spcPts val="1600"/>
              </a:spcBef>
              <a:spcAft>
                <a:spcPts val="1600"/>
              </a:spcAft>
              <a:buNone/>
            </a:pPr>
            <a:r>
              <a:rPr lang="en"/>
              <a:t>The emails or messages appear to come from a trusted source and often aim to authorize large financial transactions or release sensitive data.</a:t>
            </a:r>
            <a:endParaRPr/>
          </a:p>
        </p:txBody>
      </p:sp>
      <p:pic>
        <p:nvPicPr>
          <p:cNvPr id="218" name="Google Shape;218;p44"/>
          <p:cNvPicPr preferRelativeResize="0"/>
          <p:nvPr/>
        </p:nvPicPr>
        <p:blipFill rotWithShape="1">
          <a:blip r:embed="rId3">
            <a:alphaModFix/>
          </a:blip>
          <a:srcRect b="2999" l="11805" r="30324" t="-3000"/>
          <a:stretch/>
        </p:blipFill>
        <p:spPr>
          <a:xfrm>
            <a:off x="5191325" y="1400163"/>
            <a:ext cx="2527175" cy="2591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